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9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9309100" cy="7023100"/>
  <p:embeddedFontLst>
    <p:embeddedFont>
      <p:font typeface="Roboto"/>
      <p:regular r:id="rId20"/>
      <p:bold r:id="rId21"/>
      <p:italic r:id="rId22"/>
      <p:boldItalic r:id="rId23"/>
    </p:embeddedFont>
    <p:embeddedFont>
      <p:font typeface="Quattrocento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P35D7oh1A1R/5PXcKCfTuyDH2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QuattrocentoSans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QuattrocentoSans-italic.fntdata"/><Relationship Id="rId25" Type="http://schemas.openxmlformats.org/officeDocument/2006/relationships/font" Target="fonts/QuattrocentoSans-bold.fntdata"/><Relationship Id="rId28" Type="http://customschemas.google.com/relationships/presentationmetadata" Target="metadata"/><Relationship Id="rId27" Type="http://schemas.openxmlformats.org/officeDocument/2006/relationships/font" Target="fonts/QuattrocentoSans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033943" cy="35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73003" y="0"/>
            <a:ext cx="4033943" cy="35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47938" y="877888"/>
            <a:ext cx="4213225" cy="2370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ater.phila.gov/blog/pwd-quarterly-construction-newsletter-spring-2026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ater.phila.gov/green-city/?utm_medium=email&amp;utm_source=govdelivery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:notes"/>
          <p:cNvSpPr/>
          <p:nvPr>
            <p:ph idx="2" type="sldImg"/>
          </p:nvPr>
        </p:nvSpPr>
        <p:spPr>
          <a:xfrm>
            <a:off x="2547938" y="877888"/>
            <a:ext cx="4213225" cy="2370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:notes"/>
          <p:cNvSpPr txBox="1"/>
          <p:nvPr>
            <p:ph idx="1" type="body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6" name="Google Shape;286;p1:notes"/>
          <p:cNvSpPr txBox="1"/>
          <p:nvPr>
            <p:ph idx="12" type="sldNum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954a10ced6_0_572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/>
              <a:t>*Remove if adding to a GSI/Integrated Presentation*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g3954a10ced6_0_572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95b551eb1e_0_443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send a quarterly newsletter about PWD projects by Council District, using zip codes. These emails share information about PWD Construction coming the districts your zip falls into.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https://water.phila.gov/blog/pwd-quarterly-construction-newsletter-spring-2026/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4" name="Google Shape;374;g395b551eb1e_0_443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954a10ced6_0_593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954a10ced6_0_593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10"/>
              <a:buFont typeface="Calibri"/>
              <a:buNone/>
            </a:pPr>
            <a:r>
              <a:t/>
            </a:r>
            <a:endParaRPr sz="2500"/>
          </a:p>
        </p:txBody>
      </p:sp>
      <p:sp>
        <p:nvSpPr>
          <p:cNvPr id="384" name="Google Shape;384;g3954a10ced6_0_593:notes"/>
          <p:cNvSpPr txBox="1"/>
          <p:nvPr>
            <p:ph idx="12" type="sldNum"/>
          </p:nvPr>
        </p:nvSpPr>
        <p:spPr>
          <a:xfrm>
            <a:off x="5273003" y="6670726"/>
            <a:ext cx="40338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95b551eb1e_0_336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will this work look like in your neighborhood?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Trenches in streets to access the pipes, closed off at night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Contracted crews performing work from 7am-4pm most days - there are times where they will take breaks and come back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Occasional service shutoffs for service connections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Loss of parking and streets closures from 7am-4pm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Large trucks and equipment in area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395b551eb1e_0_336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/>
          <p:nvPr>
            <p:ph idx="1" type="body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295" name="Google Shape;295;p2:notes"/>
          <p:cNvSpPr/>
          <p:nvPr>
            <p:ph idx="2" type="sldImg"/>
          </p:nvPr>
        </p:nvSpPr>
        <p:spPr>
          <a:xfrm>
            <a:off x="2547938" y="877888"/>
            <a:ext cx="4213225" cy="2370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954a10ced6_0_109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*Remove if adding to a GSI/Integrated Presentation*</a:t>
            </a:r>
            <a:endParaRPr sz="1400"/>
          </a:p>
        </p:txBody>
      </p:sp>
      <p:sp>
        <p:nvSpPr>
          <p:cNvPr id="303" name="Google Shape;303;g3954a10ced6_0_109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954a10ced6_0_218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/>
              <a:t>*Remove if adding to a GSI/Integrated Presentation*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New water mains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are installed to increase service reliability of water coming into your homes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During this work we offer lead service line replacement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for eligible properties with confirmed lead service lines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New sewers installed (or sewer lining work)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to increase system capacity of water coming out of your homes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b="1" lang="en-US" sz="1100">
                <a:solidFill>
                  <a:srgbClr val="0078C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Green Stormwater Infrastructure Systems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is installed to prevent combined stormwater / sewer overflows and protect our waterways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We use risk assessment tools to review age, condition of pipes, and impacts of break, to determine which pipes need upgrades next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954a10ced6_0_218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95b551eb1e_0_0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395b551eb1e_0_0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95b551eb1e_0_8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As part of the water main work, we have to connect to properties’ service lines - this will cause a loss of water for a few hours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we make connections, if we find lead service lines, owned by residents, we will replace them for free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But because they are owned by homeowners, we need approval via a permission form that will be mailed to you in a few weeks. Inspector also has authorization forms and will knock on doors if lead is found.</a:t>
            </a:r>
            <a:endParaRPr/>
          </a:p>
        </p:txBody>
      </p:sp>
      <p:sp>
        <p:nvSpPr>
          <p:cNvPr id="326" name="Google Shape;326;g395b551eb1e_0_8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95b551eb1e_0_122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Water main replacement on Germantown Ave should still be occurring in May.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Gas work will begin in Master St from Germantown to 9th street around May also.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700"/>
          </a:p>
        </p:txBody>
      </p:sp>
      <p:sp>
        <p:nvSpPr>
          <p:cNvPr id="335" name="Google Shape;335;g395b551eb1e_0_122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95b551eb1e_0_228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will this work look like in your neighborhood?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Trenches in streets to access the pipes, closed off at night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Contracted crews performing work from 7am-4pm most days - there are times where they will take breaks and come back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Occasional service shutoffs for service connections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Loss of parking and streets closures from 7am-4pm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Large trucks and equipment in area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g395b551eb1e_0_228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9e0f0245b_0_4:notes"/>
          <p:cNvSpPr txBox="1"/>
          <p:nvPr>
            <p:ph idx="1" type="body"/>
          </p:nvPr>
        </p:nvSpPr>
        <p:spPr>
          <a:xfrm>
            <a:off x="930910" y="3379866"/>
            <a:ext cx="74472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g309e0f0245b_0_4:notes"/>
          <p:cNvSpPr/>
          <p:nvPr>
            <p:ph idx="2" type="sldImg"/>
          </p:nvPr>
        </p:nvSpPr>
        <p:spPr>
          <a:xfrm>
            <a:off x="2547938" y="877888"/>
            <a:ext cx="4213200" cy="23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ight ">
  <p:cSld name="Cover Slide Light 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dy of water with a city in the background&#10;&#10;Description automatically generated" id="16" name="Google Shape;16;p16"/>
          <p:cNvPicPr preferRelativeResize="0"/>
          <p:nvPr/>
        </p:nvPicPr>
        <p:blipFill rotWithShape="1">
          <a:blip r:embed="rId2">
            <a:alphaModFix/>
          </a:blip>
          <a:srcRect b="14073" l="0" r="0" t="1092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/>
          <p:nvPr/>
        </p:nvSpPr>
        <p:spPr>
          <a:xfrm>
            <a:off x="537029" y="0"/>
            <a:ext cx="4789714" cy="6858000"/>
          </a:xfrm>
          <a:prstGeom prst="rect">
            <a:avLst/>
          </a:prstGeom>
          <a:solidFill>
            <a:srgbClr val="152A4C">
              <a:alpha val="8549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6"/>
          <p:cNvSpPr/>
          <p:nvPr>
            <p:ph idx="2" type="pic"/>
          </p:nvPr>
        </p:nvSpPr>
        <p:spPr>
          <a:xfrm>
            <a:off x="1066800" y="5548313"/>
            <a:ext cx="2425700" cy="879475"/>
          </a:xfrm>
          <a:prstGeom prst="rect">
            <a:avLst/>
          </a:prstGeom>
          <a:noFill/>
          <a:ln>
            <a:noFill/>
          </a:ln>
        </p:spPr>
      </p:sp>
      <p:pic>
        <p:nvPicPr>
          <p:cNvPr id="19" name="Google Shape;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439" y="571500"/>
            <a:ext cx="1938852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/>
          <p:nvPr/>
        </p:nvSpPr>
        <p:spPr>
          <a:xfrm>
            <a:off x="9273285" y="5379104"/>
            <a:ext cx="2918715" cy="73364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6"/>
          <p:cNvSpPr txBox="1"/>
          <p:nvPr>
            <p:ph type="title"/>
          </p:nvPr>
        </p:nvSpPr>
        <p:spPr>
          <a:xfrm>
            <a:off x="1094014" y="986869"/>
            <a:ext cx="3869872" cy="2799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1066232" y="4030972"/>
            <a:ext cx="3897654" cy="5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400">
                <a:solidFill>
                  <a:srgbClr val="FAAA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3" type="body"/>
          </p:nvPr>
        </p:nvSpPr>
        <p:spPr>
          <a:xfrm>
            <a:off x="1066231" y="4781340"/>
            <a:ext cx="3897653" cy="416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/>
          <p:nvPr>
            <p:ph idx="4" type="dgm"/>
          </p:nvPr>
        </p:nvSpPr>
        <p:spPr>
          <a:xfrm>
            <a:off x="9273285" y="5452468"/>
            <a:ext cx="2918715" cy="960885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 Light">
  <p:cSld name="Chart Slide Ligh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/>
          <p:nvPr>
            <p:ph idx="2" type="chart"/>
          </p:nvPr>
        </p:nvSpPr>
        <p:spPr>
          <a:xfrm>
            <a:off x="908081" y="1681280"/>
            <a:ext cx="3189087" cy="3060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52A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9"/>
          <p:cNvSpPr txBox="1"/>
          <p:nvPr>
            <p:ph type="title"/>
          </p:nvPr>
        </p:nvSpPr>
        <p:spPr>
          <a:xfrm>
            <a:off x="620488" y="590253"/>
            <a:ext cx="10753756" cy="83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39"/>
          <p:cNvSpPr txBox="1"/>
          <p:nvPr>
            <p:ph idx="1" type="body"/>
          </p:nvPr>
        </p:nvSpPr>
        <p:spPr>
          <a:xfrm>
            <a:off x="983620" y="5038267"/>
            <a:ext cx="3113548" cy="399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3" type="body"/>
          </p:nvPr>
        </p:nvSpPr>
        <p:spPr>
          <a:xfrm>
            <a:off x="4657109" y="5041353"/>
            <a:ext cx="3113548" cy="399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4" type="body"/>
          </p:nvPr>
        </p:nvSpPr>
        <p:spPr>
          <a:xfrm>
            <a:off x="8275085" y="5038267"/>
            <a:ext cx="3113548" cy="399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9"/>
          <p:cNvSpPr/>
          <p:nvPr>
            <p:ph idx="5" type="chart"/>
          </p:nvPr>
        </p:nvSpPr>
        <p:spPr>
          <a:xfrm>
            <a:off x="4581570" y="1681280"/>
            <a:ext cx="3189087" cy="3060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52A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9"/>
          <p:cNvSpPr/>
          <p:nvPr>
            <p:ph idx="6" type="chart"/>
          </p:nvPr>
        </p:nvSpPr>
        <p:spPr>
          <a:xfrm>
            <a:off x="8199546" y="1681280"/>
            <a:ext cx="3189087" cy="3060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52A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609600" y="0"/>
            <a:ext cx="4604658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439" y="571500"/>
            <a:ext cx="1938852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1094014" y="1273310"/>
            <a:ext cx="3655786" cy="166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1094014" y="3091956"/>
            <a:ext cx="3717925" cy="3194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AutoNum type="arabicPeriod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two column">
  <p:cSld name="Agenda Slide two colum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609599" y="0"/>
            <a:ext cx="9571463" cy="5999356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439" y="571500"/>
            <a:ext cx="1938852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>
            <p:ph type="title"/>
          </p:nvPr>
        </p:nvSpPr>
        <p:spPr>
          <a:xfrm>
            <a:off x="1094014" y="1273310"/>
            <a:ext cx="8596396" cy="166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1094014" y="3091957"/>
            <a:ext cx="8596396" cy="22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AutoNum type="arabicPeriod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/>
          <p:nvPr/>
        </p:nvSpPr>
        <p:spPr>
          <a:xfrm>
            <a:off x="537029" y="0"/>
            <a:ext cx="4789713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1"/>
          <p:cNvSpPr/>
          <p:nvPr>
            <p:ph idx="2" type="pic"/>
          </p:nvPr>
        </p:nvSpPr>
        <p:spPr>
          <a:xfrm>
            <a:off x="1066800" y="5548313"/>
            <a:ext cx="2425700" cy="879475"/>
          </a:xfrm>
          <a:prstGeom prst="rect">
            <a:avLst/>
          </a:prstGeom>
          <a:noFill/>
          <a:ln>
            <a:noFill/>
          </a:ln>
        </p:spPr>
      </p:sp>
      <p:pic>
        <p:nvPicPr>
          <p:cNvPr id="104" name="Google Shape;10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439" y="571500"/>
            <a:ext cx="1938852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type="title"/>
          </p:nvPr>
        </p:nvSpPr>
        <p:spPr>
          <a:xfrm>
            <a:off x="1094014" y="986869"/>
            <a:ext cx="3869872" cy="2799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1066232" y="4030972"/>
            <a:ext cx="3897654" cy="5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400">
                <a:solidFill>
                  <a:srgbClr val="FAAA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3" type="body"/>
          </p:nvPr>
        </p:nvSpPr>
        <p:spPr>
          <a:xfrm>
            <a:off x="1066231" y="4781340"/>
            <a:ext cx="3897653" cy="416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icture slide with Header">
  <p:cSld name="Full Picture slide with 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 txBox="1"/>
          <p:nvPr>
            <p:ph type="title"/>
          </p:nvPr>
        </p:nvSpPr>
        <p:spPr>
          <a:xfrm>
            <a:off x="620488" y="590253"/>
            <a:ext cx="10731453" cy="747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620488" y="590253"/>
            <a:ext cx="10753756" cy="83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958220" y="5038267"/>
            <a:ext cx="3113548" cy="399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18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2" type="body"/>
          </p:nvPr>
        </p:nvSpPr>
        <p:spPr>
          <a:xfrm>
            <a:off x="4631709" y="5041353"/>
            <a:ext cx="3113548" cy="399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18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3" type="body"/>
          </p:nvPr>
        </p:nvSpPr>
        <p:spPr>
          <a:xfrm>
            <a:off x="8249685" y="5038267"/>
            <a:ext cx="3113548" cy="399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18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0"/>
          <p:cNvSpPr/>
          <p:nvPr>
            <p:ph idx="4" type="chart"/>
          </p:nvPr>
        </p:nvSpPr>
        <p:spPr>
          <a:xfrm>
            <a:off x="908081" y="1681280"/>
            <a:ext cx="3189087" cy="3060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30"/>
          <p:cNvSpPr/>
          <p:nvPr>
            <p:ph idx="5" type="chart"/>
          </p:nvPr>
        </p:nvSpPr>
        <p:spPr>
          <a:xfrm>
            <a:off x="4581570" y="1681280"/>
            <a:ext cx="3189087" cy="3060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0"/>
          <p:cNvSpPr/>
          <p:nvPr>
            <p:ph idx="6" type="chart"/>
          </p:nvPr>
        </p:nvSpPr>
        <p:spPr>
          <a:xfrm>
            <a:off x="8199546" y="1681280"/>
            <a:ext cx="3189087" cy="3060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81035ac32_0_59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2d81035ac32_0_59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2d81035ac32_0_5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g2d81035ac32_0_59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g2d81035ac32_0_5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Photo 2">
  <p:cSld name="Content with Photo 2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10882" y="-22767"/>
            <a:ext cx="12192000" cy="169787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620489" y="590253"/>
            <a:ext cx="428201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617282" y="2173392"/>
            <a:ext cx="4282018" cy="69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2" type="body"/>
          </p:nvPr>
        </p:nvSpPr>
        <p:spPr>
          <a:xfrm>
            <a:off x="617280" y="3126150"/>
            <a:ext cx="4282019" cy="28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0"/>
          <p:cNvSpPr/>
          <p:nvPr>
            <p:ph idx="3" type="pic"/>
          </p:nvPr>
        </p:nvSpPr>
        <p:spPr>
          <a:xfrm>
            <a:off x="5178393" y="147020"/>
            <a:ext cx="7013607" cy="5682365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0"/>
          <p:cNvSpPr/>
          <p:nvPr>
            <p:ph idx="4" type="dgm"/>
          </p:nvPr>
        </p:nvSpPr>
        <p:spPr>
          <a:xfrm>
            <a:off x="9328809" y="4432480"/>
            <a:ext cx="2859453" cy="960885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0"/>
          <p:cNvSpPr/>
          <p:nvPr/>
        </p:nvSpPr>
        <p:spPr>
          <a:xfrm>
            <a:off x="9321665" y="4377232"/>
            <a:ext cx="2870335" cy="73364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2 Columns">
  <p:cSld name="1_Content with 2 Column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617282" y="617077"/>
            <a:ext cx="10954230" cy="639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609600" y="1270406"/>
            <a:ext cx="10961912" cy="4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2" type="body"/>
          </p:nvPr>
        </p:nvSpPr>
        <p:spPr>
          <a:xfrm>
            <a:off x="617282" y="1941004"/>
            <a:ext cx="5266683" cy="401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3" type="body"/>
          </p:nvPr>
        </p:nvSpPr>
        <p:spPr>
          <a:xfrm>
            <a:off x="6304829" y="1940565"/>
            <a:ext cx="5266683" cy="401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2 Photos">
  <p:cSld name="Content with 2 Photo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>
            <p:ph idx="2" type="pic"/>
          </p:nvPr>
        </p:nvSpPr>
        <p:spPr>
          <a:xfrm>
            <a:off x="609600" y="1941513"/>
            <a:ext cx="5486400" cy="401637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4"/>
          <p:cNvSpPr/>
          <p:nvPr>
            <p:ph idx="3" type="pic"/>
          </p:nvPr>
        </p:nvSpPr>
        <p:spPr>
          <a:xfrm>
            <a:off x="6135932" y="1941004"/>
            <a:ext cx="5486400" cy="401637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4"/>
          <p:cNvSpPr txBox="1"/>
          <p:nvPr>
            <p:ph type="title"/>
          </p:nvPr>
        </p:nvSpPr>
        <p:spPr>
          <a:xfrm>
            <a:off x="617282" y="617077"/>
            <a:ext cx="10954230" cy="639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609600" y="1270406"/>
            <a:ext cx="10961912" cy="4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Partner Logos Light">
  <p:cSld name="Title Slide w/ Partner Logos Ligh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dy of water with a city in the background&#10;&#10;Description automatically generated" id="26" name="Google Shape;26;p31"/>
          <p:cNvPicPr preferRelativeResize="0"/>
          <p:nvPr/>
        </p:nvPicPr>
        <p:blipFill rotWithShape="1">
          <a:blip r:embed="rId2">
            <a:alphaModFix/>
          </a:blip>
          <a:srcRect b="14073" l="0" r="0" t="1092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/>
          <p:nvPr/>
        </p:nvSpPr>
        <p:spPr>
          <a:xfrm>
            <a:off x="537029" y="0"/>
            <a:ext cx="4789714" cy="6858000"/>
          </a:xfrm>
          <a:prstGeom prst="rect">
            <a:avLst/>
          </a:prstGeom>
          <a:solidFill>
            <a:srgbClr val="152A4C">
              <a:alpha val="8549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439" y="571500"/>
            <a:ext cx="1938852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1"/>
          <p:cNvSpPr/>
          <p:nvPr/>
        </p:nvSpPr>
        <p:spPr>
          <a:xfrm>
            <a:off x="9273285" y="5379104"/>
            <a:ext cx="3368507" cy="72623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1"/>
          <p:cNvSpPr txBox="1"/>
          <p:nvPr>
            <p:ph type="title"/>
          </p:nvPr>
        </p:nvSpPr>
        <p:spPr>
          <a:xfrm>
            <a:off x="1094014" y="986869"/>
            <a:ext cx="3869872" cy="2799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1066232" y="4030972"/>
            <a:ext cx="3897654" cy="5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400">
                <a:solidFill>
                  <a:srgbClr val="FAAA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/>
          <p:nvPr>
            <p:ph idx="2" type="dgm"/>
          </p:nvPr>
        </p:nvSpPr>
        <p:spPr>
          <a:xfrm>
            <a:off x="9285945" y="5452468"/>
            <a:ext cx="2906055" cy="960885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1"/>
          <p:cNvSpPr/>
          <p:nvPr/>
        </p:nvSpPr>
        <p:spPr>
          <a:xfrm>
            <a:off x="1066231" y="4781340"/>
            <a:ext cx="3897654" cy="1809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1"/>
          <p:cNvSpPr/>
          <p:nvPr>
            <p:ph idx="3" type="pic"/>
          </p:nvPr>
        </p:nvSpPr>
        <p:spPr>
          <a:xfrm>
            <a:off x="1250077" y="5752373"/>
            <a:ext cx="1698701" cy="72414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31"/>
          <p:cNvSpPr/>
          <p:nvPr>
            <p:ph idx="4" type="pic"/>
          </p:nvPr>
        </p:nvSpPr>
        <p:spPr>
          <a:xfrm>
            <a:off x="1250078" y="4902344"/>
            <a:ext cx="1698702" cy="724148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1"/>
          <p:cNvSpPr/>
          <p:nvPr>
            <p:ph idx="5" type="pic"/>
          </p:nvPr>
        </p:nvSpPr>
        <p:spPr>
          <a:xfrm>
            <a:off x="3060290" y="5755443"/>
            <a:ext cx="1698701" cy="72414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31"/>
          <p:cNvSpPr/>
          <p:nvPr>
            <p:ph idx="6" type="pic"/>
          </p:nvPr>
        </p:nvSpPr>
        <p:spPr>
          <a:xfrm>
            <a:off x="3060291" y="4905414"/>
            <a:ext cx="1698702" cy="7241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Quote Slide Light">
  <p:cSld name="Divider / Quote Slide Ligh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/>
          <p:nvPr>
            <p:ph idx="2" type="pic"/>
          </p:nvPr>
        </p:nvSpPr>
        <p:spPr>
          <a:xfrm>
            <a:off x="636588" y="1068388"/>
            <a:ext cx="1927225" cy="801687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2"/>
          <p:cNvSpPr/>
          <p:nvPr/>
        </p:nvSpPr>
        <p:spPr>
          <a:xfrm>
            <a:off x="1" y="0"/>
            <a:ext cx="12192000" cy="323911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620490" y="2224017"/>
            <a:ext cx="10649765" cy="2590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620490" y="5058131"/>
            <a:ext cx="6132849" cy="518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8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dy of water with a city in the background&#10;&#10;Description automatically generated" id="149" name="Google Shape;149;p26"/>
          <p:cNvPicPr preferRelativeResize="0"/>
          <p:nvPr/>
        </p:nvPicPr>
        <p:blipFill rotWithShape="1">
          <a:blip r:embed="rId2">
            <a:alphaModFix/>
          </a:blip>
          <a:srcRect b="14073" l="0" r="0" t="1092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537029" y="0"/>
            <a:ext cx="4789714" cy="6858000"/>
          </a:xfrm>
          <a:prstGeom prst="rect">
            <a:avLst/>
          </a:prstGeom>
          <a:solidFill>
            <a:srgbClr val="152A4C">
              <a:alpha val="8549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/>
          <p:nvPr>
            <p:ph idx="2" type="pic"/>
          </p:nvPr>
        </p:nvSpPr>
        <p:spPr>
          <a:xfrm>
            <a:off x="1066800" y="5548313"/>
            <a:ext cx="2425700" cy="879475"/>
          </a:xfrm>
          <a:prstGeom prst="rect">
            <a:avLst/>
          </a:prstGeom>
          <a:noFill/>
          <a:ln>
            <a:noFill/>
          </a:ln>
        </p:spPr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439" y="571500"/>
            <a:ext cx="1938852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/>
          <p:nvPr/>
        </p:nvSpPr>
        <p:spPr>
          <a:xfrm>
            <a:off x="9273285" y="5379104"/>
            <a:ext cx="2918715" cy="73364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6"/>
          <p:cNvSpPr txBox="1"/>
          <p:nvPr>
            <p:ph type="title"/>
          </p:nvPr>
        </p:nvSpPr>
        <p:spPr>
          <a:xfrm>
            <a:off x="1094014" y="986869"/>
            <a:ext cx="3869872" cy="2799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1066232" y="4030972"/>
            <a:ext cx="3897654" cy="5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400">
                <a:solidFill>
                  <a:srgbClr val="FAAA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3" type="body"/>
          </p:nvPr>
        </p:nvSpPr>
        <p:spPr>
          <a:xfrm>
            <a:off x="1066231" y="4781340"/>
            <a:ext cx="3897653" cy="416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26"/>
          <p:cNvSpPr/>
          <p:nvPr>
            <p:ph idx="4" type="dgm"/>
          </p:nvPr>
        </p:nvSpPr>
        <p:spPr>
          <a:xfrm>
            <a:off x="9285945" y="5452468"/>
            <a:ext cx="2906055" cy="960885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Partner Logos">
  <p:cSld name="Title Slide w/Partner Logo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dy of water with a city in the background&#10;&#10;Description automatically generated" id="159" name="Google Shape;159;p27"/>
          <p:cNvPicPr preferRelativeResize="0"/>
          <p:nvPr/>
        </p:nvPicPr>
        <p:blipFill rotWithShape="1">
          <a:blip r:embed="rId2">
            <a:alphaModFix/>
          </a:blip>
          <a:srcRect b="14073" l="0" r="0" t="1092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/>
          <p:nvPr/>
        </p:nvSpPr>
        <p:spPr>
          <a:xfrm>
            <a:off x="537029" y="0"/>
            <a:ext cx="4789714" cy="6858000"/>
          </a:xfrm>
          <a:prstGeom prst="rect">
            <a:avLst/>
          </a:prstGeom>
          <a:solidFill>
            <a:srgbClr val="152A4C">
              <a:alpha val="8549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1066231" y="4781340"/>
            <a:ext cx="3897654" cy="1809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7"/>
          <p:cNvSpPr/>
          <p:nvPr>
            <p:ph idx="2" type="pic"/>
          </p:nvPr>
        </p:nvSpPr>
        <p:spPr>
          <a:xfrm>
            <a:off x="1250077" y="5752373"/>
            <a:ext cx="1698701" cy="724148"/>
          </a:xfrm>
          <a:prstGeom prst="rect">
            <a:avLst/>
          </a:prstGeom>
          <a:noFill/>
          <a:ln>
            <a:noFill/>
          </a:ln>
        </p:spPr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439" y="571500"/>
            <a:ext cx="1938852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>
            <p:ph type="title"/>
          </p:nvPr>
        </p:nvSpPr>
        <p:spPr>
          <a:xfrm>
            <a:off x="1094014" y="986869"/>
            <a:ext cx="3869872" cy="2799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1066232" y="4030972"/>
            <a:ext cx="3897654" cy="5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400">
                <a:solidFill>
                  <a:srgbClr val="FAAA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7"/>
          <p:cNvSpPr/>
          <p:nvPr>
            <p:ph idx="3" type="dgm"/>
          </p:nvPr>
        </p:nvSpPr>
        <p:spPr>
          <a:xfrm>
            <a:off x="9285945" y="5452468"/>
            <a:ext cx="2906055" cy="960885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27"/>
          <p:cNvSpPr/>
          <p:nvPr>
            <p:ph idx="4" type="pic"/>
          </p:nvPr>
        </p:nvSpPr>
        <p:spPr>
          <a:xfrm>
            <a:off x="1250078" y="4902344"/>
            <a:ext cx="1698702" cy="724148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7"/>
          <p:cNvSpPr/>
          <p:nvPr>
            <p:ph idx="5" type="pic"/>
          </p:nvPr>
        </p:nvSpPr>
        <p:spPr>
          <a:xfrm>
            <a:off x="3060290" y="5755443"/>
            <a:ext cx="1698701" cy="724148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7"/>
          <p:cNvSpPr/>
          <p:nvPr>
            <p:ph idx="6" type="pic"/>
          </p:nvPr>
        </p:nvSpPr>
        <p:spPr>
          <a:xfrm>
            <a:off x="3060291" y="4905414"/>
            <a:ext cx="1698702" cy="724148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7"/>
          <p:cNvSpPr/>
          <p:nvPr/>
        </p:nvSpPr>
        <p:spPr>
          <a:xfrm>
            <a:off x="9273285" y="5379104"/>
            <a:ext cx="2918715" cy="73364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Photo">
  <p:cSld name="Content with Photo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/>
          <p:nvPr>
            <p:ph idx="2" type="pic"/>
          </p:nvPr>
        </p:nvSpPr>
        <p:spPr>
          <a:xfrm>
            <a:off x="5962617" y="874798"/>
            <a:ext cx="6226175" cy="4954587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8"/>
          <p:cNvSpPr/>
          <p:nvPr/>
        </p:nvSpPr>
        <p:spPr>
          <a:xfrm>
            <a:off x="5965375" y="773058"/>
            <a:ext cx="6226625" cy="98424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 txBox="1"/>
          <p:nvPr>
            <p:ph type="title"/>
          </p:nvPr>
        </p:nvSpPr>
        <p:spPr>
          <a:xfrm>
            <a:off x="620488" y="590253"/>
            <a:ext cx="47243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617281" y="2173392"/>
            <a:ext cx="4724397" cy="69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3" type="body"/>
          </p:nvPr>
        </p:nvSpPr>
        <p:spPr>
          <a:xfrm>
            <a:off x="617280" y="3126150"/>
            <a:ext cx="4724397" cy="28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8"/>
          <p:cNvSpPr/>
          <p:nvPr>
            <p:ph idx="4" type="dgm"/>
          </p:nvPr>
        </p:nvSpPr>
        <p:spPr>
          <a:xfrm>
            <a:off x="9321665" y="4453912"/>
            <a:ext cx="2870335" cy="960885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28"/>
          <p:cNvSpPr/>
          <p:nvPr/>
        </p:nvSpPr>
        <p:spPr>
          <a:xfrm>
            <a:off x="9321665" y="4377232"/>
            <a:ext cx="2870335" cy="73364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Quote Slide">
  <p:cSld name="Divider / Quote Slide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>
            <p:ph idx="2" type="pic"/>
          </p:nvPr>
        </p:nvSpPr>
        <p:spPr>
          <a:xfrm>
            <a:off x="636588" y="1068388"/>
            <a:ext cx="1927225" cy="801687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9"/>
          <p:cNvSpPr/>
          <p:nvPr/>
        </p:nvSpPr>
        <p:spPr>
          <a:xfrm>
            <a:off x="1" y="0"/>
            <a:ext cx="12192000" cy="323911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 txBox="1"/>
          <p:nvPr>
            <p:ph type="title"/>
          </p:nvPr>
        </p:nvSpPr>
        <p:spPr>
          <a:xfrm>
            <a:off x="620490" y="2224017"/>
            <a:ext cx="10649765" cy="2590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620490" y="5058131"/>
            <a:ext cx="6132849" cy="518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8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two column">
  <p:cSld name="Agenda Slide two column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954a10ced6_0_130"/>
          <p:cNvSpPr/>
          <p:nvPr/>
        </p:nvSpPr>
        <p:spPr>
          <a:xfrm>
            <a:off x="609599" y="0"/>
            <a:ext cx="9571500" cy="59994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3954a10ced6_0_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439" y="571500"/>
            <a:ext cx="1938851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954a10ced6_0_130"/>
          <p:cNvSpPr txBox="1"/>
          <p:nvPr>
            <p:ph type="title"/>
          </p:nvPr>
        </p:nvSpPr>
        <p:spPr>
          <a:xfrm>
            <a:off x="1094014" y="1273310"/>
            <a:ext cx="85965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4" name="Google Shape;194;g3954a10ced6_0_130"/>
          <p:cNvSpPr txBox="1"/>
          <p:nvPr>
            <p:ph idx="1" type="body"/>
          </p:nvPr>
        </p:nvSpPr>
        <p:spPr>
          <a:xfrm>
            <a:off x="1094014" y="3091957"/>
            <a:ext cx="85965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AutoNum type="arabicPeriod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54a10ced6_0_125"/>
          <p:cNvSpPr/>
          <p:nvPr/>
        </p:nvSpPr>
        <p:spPr>
          <a:xfrm>
            <a:off x="609600" y="0"/>
            <a:ext cx="46047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3954a10ced6_0_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439" y="571500"/>
            <a:ext cx="1938851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954a10ced6_0_125"/>
          <p:cNvSpPr txBox="1"/>
          <p:nvPr>
            <p:ph type="title"/>
          </p:nvPr>
        </p:nvSpPr>
        <p:spPr>
          <a:xfrm>
            <a:off x="1094014" y="1273310"/>
            <a:ext cx="3655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9" name="Google Shape;199;g3954a10ced6_0_125"/>
          <p:cNvSpPr txBox="1"/>
          <p:nvPr>
            <p:ph idx="1" type="body"/>
          </p:nvPr>
        </p:nvSpPr>
        <p:spPr>
          <a:xfrm>
            <a:off x="1094014" y="3091956"/>
            <a:ext cx="3717900" cy="31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AutoNum type="arabicPeriod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54a10ced6_0_135"/>
          <p:cNvSpPr/>
          <p:nvPr/>
        </p:nvSpPr>
        <p:spPr>
          <a:xfrm>
            <a:off x="537029" y="0"/>
            <a:ext cx="4789800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954a10ced6_0_135"/>
          <p:cNvSpPr/>
          <p:nvPr>
            <p:ph idx="2" type="pic"/>
          </p:nvPr>
        </p:nvSpPr>
        <p:spPr>
          <a:xfrm>
            <a:off x="1066800" y="5548313"/>
            <a:ext cx="2425800" cy="879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3" name="Google Shape;203;g3954a10ced6_0_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439" y="571500"/>
            <a:ext cx="1938851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954a10ced6_0_135"/>
          <p:cNvSpPr txBox="1"/>
          <p:nvPr>
            <p:ph type="title"/>
          </p:nvPr>
        </p:nvSpPr>
        <p:spPr>
          <a:xfrm>
            <a:off x="1094014" y="986869"/>
            <a:ext cx="38700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5" name="Google Shape;205;g3954a10ced6_0_135"/>
          <p:cNvSpPr txBox="1"/>
          <p:nvPr>
            <p:ph idx="1" type="body"/>
          </p:nvPr>
        </p:nvSpPr>
        <p:spPr>
          <a:xfrm>
            <a:off x="1066232" y="4030972"/>
            <a:ext cx="38976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400">
                <a:solidFill>
                  <a:srgbClr val="FAAA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g3954a10ced6_0_135"/>
          <p:cNvSpPr txBox="1"/>
          <p:nvPr>
            <p:ph idx="3" type="body"/>
          </p:nvPr>
        </p:nvSpPr>
        <p:spPr>
          <a:xfrm>
            <a:off x="1066231" y="4781340"/>
            <a:ext cx="38976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icture slide with Header">
  <p:cSld name="Full Picture slide with Header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54a10ced6_0_14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g3954a10ced6_0_142"/>
          <p:cNvSpPr txBox="1"/>
          <p:nvPr>
            <p:ph type="title"/>
          </p:nvPr>
        </p:nvSpPr>
        <p:spPr>
          <a:xfrm>
            <a:off x="620488" y="590253"/>
            <a:ext cx="107316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Slide">
  <p:cSld name="Chart Slid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54a10ced6_0_145"/>
          <p:cNvSpPr txBox="1"/>
          <p:nvPr>
            <p:ph type="title"/>
          </p:nvPr>
        </p:nvSpPr>
        <p:spPr>
          <a:xfrm>
            <a:off x="620488" y="590253"/>
            <a:ext cx="107538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2" name="Google Shape;212;g3954a10ced6_0_145"/>
          <p:cNvSpPr txBox="1"/>
          <p:nvPr>
            <p:ph idx="1" type="body"/>
          </p:nvPr>
        </p:nvSpPr>
        <p:spPr>
          <a:xfrm>
            <a:off x="958220" y="5038267"/>
            <a:ext cx="31134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18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g3954a10ced6_0_145"/>
          <p:cNvSpPr txBox="1"/>
          <p:nvPr>
            <p:ph idx="2" type="body"/>
          </p:nvPr>
        </p:nvSpPr>
        <p:spPr>
          <a:xfrm>
            <a:off x="4631709" y="5041353"/>
            <a:ext cx="31134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18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g3954a10ced6_0_145"/>
          <p:cNvSpPr txBox="1"/>
          <p:nvPr>
            <p:ph idx="3" type="body"/>
          </p:nvPr>
        </p:nvSpPr>
        <p:spPr>
          <a:xfrm>
            <a:off x="8249685" y="5038267"/>
            <a:ext cx="31134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18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g3954a10ced6_0_145"/>
          <p:cNvSpPr/>
          <p:nvPr>
            <p:ph idx="4" type="chart"/>
          </p:nvPr>
        </p:nvSpPr>
        <p:spPr>
          <a:xfrm>
            <a:off x="908081" y="1681280"/>
            <a:ext cx="3189000" cy="30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g3954a10ced6_0_145"/>
          <p:cNvSpPr/>
          <p:nvPr>
            <p:ph idx="5" type="chart"/>
          </p:nvPr>
        </p:nvSpPr>
        <p:spPr>
          <a:xfrm>
            <a:off x="4581570" y="1681280"/>
            <a:ext cx="3189000" cy="30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g3954a10ced6_0_145"/>
          <p:cNvSpPr/>
          <p:nvPr>
            <p:ph idx="6" type="chart"/>
          </p:nvPr>
        </p:nvSpPr>
        <p:spPr>
          <a:xfrm>
            <a:off x="8199546" y="1681280"/>
            <a:ext cx="3189000" cy="30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Light">
  <p:cSld name="Agenda Slide Ligh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/>
          <p:nvPr/>
        </p:nvSpPr>
        <p:spPr>
          <a:xfrm>
            <a:off x="609600" y="0"/>
            <a:ext cx="4604658" cy="6858000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439" y="571500"/>
            <a:ext cx="1938852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2"/>
          <p:cNvSpPr txBox="1"/>
          <p:nvPr>
            <p:ph type="title"/>
          </p:nvPr>
        </p:nvSpPr>
        <p:spPr>
          <a:xfrm>
            <a:off x="1094014" y="1273310"/>
            <a:ext cx="3655786" cy="166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1094014" y="3091956"/>
            <a:ext cx="3717925" cy="31945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AutoNum type="arabicPeriod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54a10ced6_0_1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3954a10ced6_0_15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g3954a10ced6_0_15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g3954a10ced6_0_15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g3954a10ced6_0_1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Photo 2">
  <p:cSld name="Content with Photo 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54a10ced6_0_159"/>
          <p:cNvSpPr/>
          <p:nvPr/>
        </p:nvSpPr>
        <p:spPr>
          <a:xfrm>
            <a:off x="-10882" y="-22767"/>
            <a:ext cx="12192000" cy="1698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954a10ced6_0_159"/>
          <p:cNvSpPr txBox="1"/>
          <p:nvPr>
            <p:ph type="title"/>
          </p:nvPr>
        </p:nvSpPr>
        <p:spPr>
          <a:xfrm>
            <a:off x="620489" y="590253"/>
            <a:ext cx="4281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7" name="Google Shape;227;g3954a10ced6_0_159"/>
          <p:cNvSpPr txBox="1"/>
          <p:nvPr>
            <p:ph idx="1" type="body"/>
          </p:nvPr>
        </p:nvSpPr>
        <p:spPr>
          <a:xfrm>
            <a:off x="617282" y="2173392"/>
            <a:ext cx="42819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g3954a10ced6_0_159"/>
          <p:cNvSpPr txBox="1"/>
          <p:nvPr>
            <p:ph idx="2" type="body"/>
          </p:nvPr>
        </p:nvSpPr>
        <p:spPr>
          <a:xfrm>
            <a:off x="617280" y="3126150"/>
            <a:ext cx="4281900" cy="28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g3954a10ced6_0_159"/>
          <p:cNvSpPr/>
          <p:nvPr>
            <p:ph idx="3" type="pic"/>
          </p:nvPr>
        </p:nvSpPr>
        <p:spPr>
          <a:xfrm>
            <a:off x="5178393" y="147020"/>
            <a:ext cx="7013700" cy="56823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g3954a10ced6_0_159"/>
          <p:cNvSpPr/>
          <p:nvPr>
            <p:ph idx="4" type="dgm"/>
          </p:nvPr>
        </p:nvSpPr>
        <p:spPr>
          <a:xfrm>
            <a:off x="9328809" y="4432480"/>
            <a:ext cx="2859600" cy="960900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g3954a10ced6_0_159"/>
          <p:cNvSpPr/>
          <p:nvPr/>
        </p:nvSpPr>
        <p:spPr>
          <a:xfrm>
            <a:off x="9321665" y="4377232"/>
            <a:ext cx="2870400" cy="735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2 Columns">
  <p:cSld name="1_Content with 2 Columns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954a10ced6_0_167"/>
          <p:cNvSpPr txBox="1"/>
          <p:nvPr>
            <p:ph type="title"/>
          </p:nvPr>
        </p:nvSpPr>
        <p:spPr>
          <a:xfrm>
            <a:off x="617282" y="617077"/>
            <a:ext cx="10954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Google Shape;234;g3954a10ced6_0_167"/>
          <p:cNvSpPr txBox="1"/>
          <p:nvPr>
            <p:ph idx="1" type="body"/>
          </p:nvPr>
        </p:nvSpPr>
        <p:spPr>
          <a:xfrm>
            <a:off x="609600" y="1270406"/>
            <a:ext cx="10962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g3954a10ced6_0_167"/>
          <p:cNvSpPr txBox="1"/>
          <p:nvPr>
            <p:ph idx="2" type="body"/>
          </p:nvPr>
        </p:nvSpPr>
        <p:spPr>
          <a:xfrm>
            <a:off x="617282" y="1941004"/>
            <a:ext cx="5266800" cy="4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6" name="Google Shape;236;g3954a10ced6_0_167"/>
          <p:cNvSpPr txBox="1"/>
          <p:nvPr>
            <p:ph idx="3" type="body"/>
          </p:nvPr>
        </p:nvSpPr>
        <p:spPr>
          <a:xfrm>
            <a:off x="6304829" y="1940565"/>
            <a:ext cx="5266800" cy="4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2 Photos">
  <p:cSld name="Content with 2 Photo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954a10ced6_0_172"/>
          <p:cNvSpPr/>
          <p:nvPr>
            <p:ph idx="2" type="pic"/>
          </p:nvPr>
        </p:nvSpPr>
        <p:spPr>
          <a:xfrm>
            <a:off x="609600" y="1941513"/>
            <a:ext cx="5486400" cy="40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g3954a10ced6_0_172"/>
          <p:cNvSpPr/>
          <p:nvPr>
            <p:ph idx="3" type="pic"/>
          </p:nvPr>
        </p:nvSpPr>
        <p:spPr>
          <a:xfrm>
            <a:off x="6135932" y="1941004"/>
            <a:ext cx="5486400" cy="40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g3954a10ced6_0_172"/>
          <p:cNvSpPr txBox="1"/>
          <p:nvPr>
            <p:ph type="title"/>
          </p:nvPr>
        </p:nvSpPr>
        <p:spPr>
          <a:xfrm>
            <a:off x="617282" y="617077"/>
            <a:ext cx="109542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1" name="Google Shape;241;g3954a10ced6_0_172"/>
          <p:cNvSpPr txBox="1"/>
          <p:nvPr>
            <p:ph idx="1" type="body"/>
          </p:nvPr>
        </p:nvSpPr>
        <p:spPr>
          <a:xfrm>
            <a:off x="609600" y="1270406"/>
            <a:ext cx="10962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Quote Slide Light">
  <p:cSld name="Divider / Quote Slide Ligh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954a10ced6_0_177"/>
          <p:cNvSpPr/>
          <p:nvPr>
            <p:ph idx="2" type="pic"/>
          </p:nvPr>
        </p:nvSpPr>
        <p:spPr>
          <a:xfrm>
            <a:off x="636588" y="1068388"/>
            <a:ext cx="1927200" cy="8016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g3954a10ced6_0_177"/>
          <p:cNvSpPr/>
          <p:nvPr/>
        </p:nvSpPr>
        <p:spPr>
          <a:xfrm>
            <a:off x="1" y="0"/>
            <a:ext cx="12192000" cy="3240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3954a10ced6_0_177"/>
          <p:cNvSpPr txBox="1"/>
          <p:nvPr>
            <p:ph type="title"/>
          </p:nvPr>
        </p:nvSpPr>
        <p:spPr>
          <a:xfrm>
            <a:off x="620490" y="2224017"/>
            <a:ext cx="10649700" cy="25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6" name="Google Shape;246;g3954a10ced6_0_177"/>
          <p:cNvSpPr txBox="1"/>
          <p:nvPr>
            <p:ph idx="1" type="body"/>
          </p:nvPr>
        </p:nvSpPr>
        <p:spPr>
          <a:xfrm>
            <a:off x="620490" y="5058131"/>
            <a:ext cx="61329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8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dy of water with a city in the background&#10;&#10;Description automatically generated" id="248" name="Google Shape;248;g3954a10ced6_0_182"/>
          <p:cNvPicPr preferRelativeResize="0"/>
          <p:nvPr/>
        </p:nvPicPr>
        <p:blipFill rotWithShape="1">
          <a:blip r:embed="rId2">
            <a:alphaModFix/>
          </a:blip>
          <a:srcRect b="14070" l="0" r="0" t="10928"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954a10ced6_0_182"/>
          <p:cNvSpPr/>
          <p:nvPr/>
        </p:nvSpPr>
        <p:spPr>
          <a:xfrm>
            <a:off x="537029" y="0"/>
            <a:ext cx="4789800" cy="6858000"/>
          </a:xfrm>
          <a:prstGeom prst="rect">
            <a:avLst/>
          </a:prstGeom>
          <a:solidFill>
            <a:srgbClr val="152A4C">
              <a:alpha val="8549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954a10ced6_0_182"/>
          <p:cNvSpPr/>
          <p:nvPr>
            <p:ph idx="2" type="pic"/>
          </p:nvPr>
        </p:nvSpPr>
        <p:spPr>
          <a:xfrm>
            <a:off x="1066800" y="5548313"/>
            <a:ext cx="2425800" cy="879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51" name="Google Shape;251;g3954a10ced6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439" y="571500"/>
            <a:ext cx="1938851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954a10ced6_0_182"/>
          <p:cNvSpPr/>
          <p:nvPr/>
        </p:nvSpPr>
        <p:spPr>
          <a:xfrm>
            <a:off x="9273285" y="5379104"/>
            <a:ext cx="2918700" cy="735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954a10ced6_0_182"/>
          <p:cNvSpPr txBox="1"/>
          <p:nvPr>
            <p:ph type="title"/>
          </p:nvPr>
        </p:nvSpPr>
        <p:spPr>
          <a:xfrm>
            <a:off x="1094014" y="986869"/>
            <a:ext cx="38700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4" name="Google Shape;254;g3954a10ced6_0_182"/>
          <p:cNvSpPr txBox="1"/>
          <p:nvPr>
            <p:ph idx="1" type="body"/>
          </p:nvPr>
        </p:nvSpPr>
        <p:spPr>
          <a:xfrm>
            <a:off x="1066232" y="4030972"/>
            <a:ext cx="38976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400">
                <a:solidFill>
                  <a:srgbClr val="FAAA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g3954a10ced6_0_182"/>
          <p:cNvSpPr txBox="1"/>
          <p:nvPr>
            <p:ph idx="3" type="body"/>
          </p:nvPr>
        </p:nvSpPr>
        <p:spPr>
          <a:xfrm>
            <a:off x="1066231" y="4781340"/>
            <a:ext cx="38976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g3954a10ced6_0_182"/>
          <p:cNvSpPr/>
          <p:nvPr>
            <p:ph idx="4" type="dgm"/>
          </p:nvPr>
        </p:nvSpPr>
        <p:spPr>
          <a:xfrm>
            <a:off x="9285945" y="5452468"/>
            <a:ext cx="2906100" cy="960900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Partner Logos">
  <p:cSld name="Title Slide w/Partner Logos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dy of water with a city in the background&#10;&#10;Description automatically generated" id="258" name="Google Shape;258;g3954a10ced6_0_192"/>
          <p:cNvPicPr preferRelativeResize="0"/>
          <p:nvPr/>
        </p:nvPicPr>
        <p:blipFill rotWithShape="1">
          <a:blip r:embed="rId2">
            <a:alphaModFix/>
          </a:blip>
          <a:srcRect b="14070" l="0" r="0" t="10928"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954a10ced6_0_192"/>
          <p:cNvSpPr/>
          <p:nvPr/>
        </p:nvSpPr>
        <p:spPr>
          <a:xfrm>
            <a:off x="537029" y="0"/>
            <a:ext cx="4789800" cy="6858000"/>
          </a:xfrm>
          <a:prstGeom prst="rect">
            <a:avLst/>
          </a:prstGeom>
          <a:solidFill>
            <a:srgbClr val="152A4C">
              <a:alpha val="8549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954a10ced6_0_192"/>
          <p:cNvSpPr/>
          <p:nvPr/>
        </p:nvSpPr>
        <p:spPr>
          <a:xfrm>
            <a:off x="1066231" y="4781340"/>
            <a:ext cx="3897600" cy="180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954a10ced6_0_192"/>
          <p:cNvSpPr/>
          <p:nvPr>
            <p:ph idx="2" type="pic"/>
          </p:nvPr>
        </p:nvSpPr>
        <p:spPr>
          <a:xfrm>
            <a:off x="1250077" y="5752373"/>
            <a:ext cx="1698600" cy="7242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2" name="Google Shape;262;g3954a10ced6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1439" y="571500"/>
            <a:ext cx="1938851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954a10ced6_0_192"/>
          <p:cNvSpPr txBox="1"/>
          <p:nvPr>
            <p:ph type="title"/>
          </p:nvPr>
        </p:nvSpPr>
        <p:spPr>
          <a:xfrm>
            <a:off x="1094014" y="986869"/>
            <a:ext cx="3870000" cy="2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4" name="Google Shape;264;g3954a10ced6_0_192"/>
          <p:cNvSpPr txBox="1"/>
          <p:nvPr>
            <p:ph idx="1" type="body"/>
          </p:nvPr>
        </p:nvSpPr>
        <p:spPr>
          <a:xfrm>
            <a:off x="1066232" y="4030972"/>
            <a:ext cx="38976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400">
                <a:solidFill>
                  <a:srgbClr val="FAAA18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g3954a10ced6_0_192"/>
          <p:cNvSpPr/>
          <p:nvPr>
            <p:ph idx="3" type="dgm"/>
          </p:nvPr>
        </p:nvSpPr>
        <p:spPr>
          <a:xfrm>
            <a:off x="9285945" y="5452468"/>
            <a:ext cx="2906100" cy="960900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g3954a10ced6_0_192"/>
          <p:cNvSpPr/>
          <p:nvPr>
            <p:ph idx="4" type="pic"/>
          </p:nvPr>
        </p:nvSpPr>
        <p:spPr>
          <a:xfrm>
            <a:off x="1250078" y="4902344"/>
            <a:ext cx="1698600" cy="7242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g3954a10ced6_0_192"/>
          <p:cNvSpPr/>
          <p:nvPr>
            <p:ph idx="5" type="pic"/>
          </p:nvPr>
        </p:nvSpPr>
        <p:spPr>
          <a:xfrm>
            <a:off x="3060290" y="5755443"/>
            <a:ext cx="1698600" cy="7242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g3954a10ced6_0_192"/>
          <p:cNvSpPr/>
          <p:nvPr>
            <p:ph idx="6" type="pic"/>
          </p:nvPr>
        </p:nvSpPr>
        <p:spPr>
          <a:xfrm>
            <a:off x="3060291" y="4905414"/>
            <a:ext cx="1698600" cy="7242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g3954a10ced6_0_192"/>
          <p:cNvSpPr/>
          <p:nvPr/>
        </p:nvSpPr>
        <p:spPr>
          <a:xfrm>
            <a:off x="9273285" y="5379104"/>
            <a:ext cx="2918700" cy="735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Photo">
  <p:cSld name="Content with Photo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954a10ced6_0_205"/>
          <p:cNvSpPr/>
          <p:nvPr>
            <p:ph idx="2" type="pic"/>
          </p:nvPr>
        </p:nvSpPr>
        <p:spPr>
          <a:xfrm>
            <a:off x="5962617" y="874798"/>
            <a:ext cx="6226200" cy="49545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g3954a10ced6_0_205"/>
          <p:cNvSpPr/>
          <p:nvPr/>
        </p:nvSpPr>
        <p:spPr>
          <a:xfrm>
            <a:off x="5965375" y="773058"/>
            <a:ext cx="6226500" cy="984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954a10ced6_0_205"/>
          <p:cNvSpPr txBox="1"/>
          <p:nvPr>
            <p:ph type="title"/>
          </p:nvPr>
        </p:nvSpPr>
        <p:spPr>
          <a:xfrm>
            <a:off x="620488" y="590253"/>
            <a:ext cx="472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4" name="Google Shape;274;g3954a10ced6_0_205"/>
          <p:cNvSpPr txBox="1"/>
          <p:nvPr>
            <p:ph idx="1" type="body"/>
          </p:nvPr>
        </p:nvSpPr>
        <p:spPr>
          <a:xfrm>
            <a:off x="617281" y="2173392"/>
            <a:ext cx="47244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g3954a10ced6_0_205"/>
          <p:cNvSpPr txBox="1"/>
          <p:nvPr>
            <p:ph idx="3" type="body"/>
          </p:nvPr>
        </p:nvSpPr>
        <p:spPr>
          <a:xfrm>
            <a:off x="617280" y="3126150"/>
            <a:ext cx="4724400" cy="28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g3954a10ced6_0_205"/>
          <p:cNvSpPr/>
          <p:nvPr>
            <p:ph idx="4" type="dgm"/>
          </p:nvPr>
        </p:nvSpPr>
        <p:spPr>
          <a:xfrm>
            <a:off x="9321665" y="4453912"/>
            <a:ext cx="2870400" cy="960900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g3954a10ced6_0_205"/>
          <p:cNvSpPr/>
          <p:nvPr/>
        </p:nvSpPr>
        <p:spPr>
          <a:xfrm>
            <a:off x="9321665" y="4377232"/>
            <a:ext cx="2870400" cy="735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Quote Slide">
  <p:cSld name="Divider / Quote Slide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954a10ced6_0_213"/>
          <p:cNvSpPr/>
          <p:nvPr>
            <p:ph idx="2" type="pic"/>
          </p:nvPr>
        </p:nvSpPr>
        <p:spPr>
          <a:xfrm>
            <a:off x="636588" y="1068388"/>
            <a:ext cx="1927200" cy="8016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g3954a10ced6_0_213"/>
          <p:cNvSpPr/>
          <p:nvPr/>
        </p:nvSpPr>
        <p:spPr>
          <a:xfrm>
            <a:off x="1" y="0"/>
            <a:ext cx="12192000" cy="3240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3954a10ced6_0_213"/>
          <p:cNvSpPr txBox="1"/>
          <p:nvPr>
            <p:ph type="title"/>
          </p:nvPr>
        </p:nvSpPr>
        <p:spPr>
          <a:xfrm>
            <a:off x="620490" y="2224017"/>
            <a:ext cx="10649700" cy="25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2" name="Google Shape;282;g3954a10ced6_0_213"/>
          <p:cNvSpPr txBox="1"/>
          <p:nvPr>
            <p:ph idx="1" type="body"/>
          </p:nvPr>
        </p:nvSpPr>
        <p:spPr>
          <a:xfrm>
            <a:off x="620490" y="5058131"/>
            <a:ext cx="61329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8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Two Columns Light">
  <p:cSld name="Agenda Slide Two Columns Ligh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/>
          <p:nvPr/>
        </p:nvSpPr>
        <p:spPr>
          <a:xfrm>
            <a:off x="609599" y="0"/>
            <a:ext cx="9571463" cy="5999356"/>
          </a:xfrm>
          <a:prstGeom prst="rect">
            <a:avLst/>
          </a:prstGeom>
          <a:solidFill>
            <a:srgbClr val="2F549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439" y="571500"/>
            <a:ext cx="1938852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3"/>
          <p:cNvSpPr txBox="1"/>
          <p:nvPr>
            <p:ph type="title"/>
          </p:nvPr>
        </p:nvSpPr>
        <p:spPr>
          <a:xfrm>
            <a:off x="1094014" y="1273310"/>
            <a:ext cx="8596396" cy="166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1094014" y="3091957"/>
            <a:ext cx="8596396" cy="222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Calibri"/>
              <a:buAutoNum type="arabicPeriod"/>
              <a:defRPr b="1" sz="320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Photo Light">
  <p:cSld name="Content with Photo Ligh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/>
          <p:nvPr>
            <p:ph idx="2" type="pic"/>
          </p:nvPr>
        </p:nvSpPr>
        <p:spPr>
          <a:xfrm>
            <a:off x="5962617" y="874798"/>
            <a:ext cx="6226175" cy="4954587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4"/>
          <p:cNvSpPr/>
          <p:nvPr/>
        </p:nvSpPr>
        <p:spPr>
          <a:xfrm>
            <a:off x="5965375" y="773058"/>
            <a:ext cx="6226625" cy="98424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4"/>
          <p:cNvSpPr/>
          <p:nvPr/>
        </p:nvSpPr>
        <p:spPr>
          <a:xfrm>
            <a:off x="9321665" y="4366597"/>
            <a:ext cx="3368507" cy="72623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4"/>
          <p:cNvSpPr txBox="1"/>
          <p:nvPr>
            <p:ph type="title"/>
          </p:nvPr>
        </p:nvSpPr>
        <p:spPr>
          <a:xfrm>
            <a:off x="620488" y="590253"/>
            <a:ext cx="47243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34"/>
          <p:cNvSpPr txBox="1"/>
          <p:nvPr>
            <p:ph idx="1" type="body"/>
          </p:nvPr>
        </p:nvSpPr>
        <p:spPr>
          <a:xfrm>
            <a:off x="617281" y="2173392"/>
            <a:ext cx="4724397" cy="69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3" type="body"/>
          </p:nvPr>
        </p:nvSpPr>
        <p:spPr>
          <a:xfrm>
            <a:off x="617280" y="3126150"/>
            <a:ext cx="4724397" cy="28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Char char="•"/>
              <a:defRPr sz="1800">
                <a:solidFill>
                  <a:srgbClr val="1F38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4"/>
          <p:cNvSpPr/>
          <p:nvPr>
            <p:ph idx="4" type="dgm"/>
          </p:nvPr>
        </p:nvSpPr>
        <p:spPr>
          <a:xfrm>
            <a:off x="9321665" y="4453912"/>
            <a:ext cx="2870335" cy="960885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hoto 2 Light">
  <p:cSld name="Content and Photo 2 Ligh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/>
          <p:nvPr/>
        </p:nvSpPr>
        <p:spPr>
          <a:xfrm>
            <a:off x="-10882" y="-22767"/>
            <a:ext cx="12192000" cy="169787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5"/>
          <p:cNvSpPr/>
          <p:nvPr/>
        </p:nvSpPr>
        <p:spPr>
          <a:xfrm>
            <a:off x="9321665" y="4366597"/>
            <a:ext cx="3368507" cy="72623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5"/>
          <p:cNvSpPr txBox="1"/>
          <p:nvPr>
            <p:ph type="title"/>
          </p:nvPr>
        </p:nvSpPr>
        <p:spPr>
          <a:xfrm>
            <a:off x="620489" y="590253"/>
            <a:ext cx="428201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617282" y="2173392"/>
            <a:ext cx="4282018" cy="695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617280" y="3126150"/>
            <a:ext cx="4282019" cy="28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Char char="•"/>
              <a:defRPr sz="1800">
                <a:solidFill>
                  <a:srgbClr val="1F38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5"/>
          <p:cNvSpPr/>
          <p:nvPr>
            <p:ph idx="3" type="pic"/>
          </p:nvPr>
        </p:nvSpPr>
        <p:spPr>
          <a:xfrm>
            <a:off x="5178393" y="147020"/>
            <a:ext cx="7013607" cy="568236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5"/>
          <p:cNvSpPr/>
          <p:nvPr>
            <p:ph idx="4" type="dgm"/>
          </p:nvPr>
        </p:nvSpPr>
        <p:spPr>
          <a:xfrm>
            <a:off x="9328809" y="4432480"/>
            <a:ext cx="2859453" cy="960885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2 Photos Light">
  <p:cSld name="Content with 2 Photos Ligh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>
            <p:ph idx="2" type="pic"/>
          </p:nvPr>
        </p:nvSpPr>
        <p:spPr>
          <a:xfrm>
            <a:off x="609600" y="1941513"/>
            <a:ext cx="5486400" cy="401637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6"/>
          <p:cNvSpPr/>
          <p:nvPr>
            <p:ph idx="3" type="pic"/>
          </p:nvPr>
        </p:nvSpPr>
        <p:spPr>
          <a:xfrm>
            <a:off x="6135932" y="1941004"/>
            <a:ext cx="5486400" cy="401637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6"/>
          <p:cNvSpPr txBox="1"/>
          <p:nvPr>
            <p:ph type="title"/>
          </p:nvPr>
        </p:nvSpPr>
        <p:spPr>
          <a:xfrm>
            <a:off x="617282" y="617077"/>
            <a:ext cx="10954230" cy="639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609600" y="1270406"/>
            <a:ext cx="10961912" cy="4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25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/ Quote Slide Light">
  <p:cSld name="Divider / Quote Slide Ligh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>
            <p:ph idx="2" type="pic"/>
          </p:nvPr>
        </p:nvSpPr>
        <p:spPr>
          <a:xfrm>
            <a:off x="636588" y="1068388"/>
            <a:ext cx="1927225" cy="801687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7"/>
          <p:cNvSpPr/>
          <p:nvPr/>
        </p:nvSpPr>
        <p:spPr>
          <a:xfrm>
            <a:off x="1" y="0"/>
            <a:ext cx="12192000" cy="323911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7"/>
          <p:cNvSpPr txBox="1"/>
          <p:nvPr>
            <p:ph type="title"/>
          </p:nvPr>
        </p:nvSpPr>
        <p:spPr>
          <a:xfrm>
            <a:off x="620490" y="2224017"/>
            <a:ext cx="10649765" cy="2590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6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37"/>
          <p:cNvSpPr txBox="1"/>
          <p:nvPr>
            <p:ph idx="1" type="body"/>
          </p:nvPr>
        </p:nvSpPr>
        <p:spPr>
          <a:xfrm>
            <a:off x="620490" y="5058131"/>
            <a:ext cx="6132849" cy="518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  <a:defRPr sz="1800">
                <a:solidFill>
                  <a:srgbClr val="5B9BD5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icture Slide Light">
  <p:cSld name="Full Picture Slide Ligh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8"/>
          <p:cNvSpPr txBox="1"/>
          <p:nvPr>
            <p:ph type="title"/>
          </p:nvPr>
        </p:nvSpPr>
        <p:spPr>
          <a:xfrm>
            <a:off x="620488" y="590253"/>
            <a:ext cx="10731453" cy="747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914400" y="1825625"/>
            <a:ext cx="10439400" cy="390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914400" y="6356350"/>
            <a:ext cx="4871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5"/>
          <p:cNvSpPr/>
          <p:nvPr/>
        </p:nvSpPr>
        <p:spPr>
          <a:xfrm>
            <a:off x="3430966" y="6255982"/>
            <a:ext cx="681877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Philadelphia Water Department  |  Presentation Title or Section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07088" y="6113930"/>
            <a:ext cx="1269104" cy="5457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2A4C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86" name="Google Shape;86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86096" y="6113930"/>
            <a:ext cx="1311089" cy="54571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914400" y="365125"/>
            <a:ext cx="10439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914400" y="1825625"/>
            <a:ext cx="10439400" cy="390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914400" y="6356350"/>
            <a:ext cx="4871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3430966" y="6255982"/>
            <a:ext cx="681877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Philadelphia Water Department  |  Presentation Title or Section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2A4C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&#10;&#10;Description automatically generated" id="185" name="Google Shape;185;g3954a10ced6_0_1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86096" y="6113930"/>
            <a:ext cx="1311089" cy="54571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954a10ced6_0_119"/>
          <p:cNvSpPr txBox="1"/>
          <p:nvPr>
            <p:ph type="title"/>
          </p:nvPr>
        </p:nvSpPr>
        <p:spPr>
          <a:xfrm>
            <a:off x="914400" y="365125"/>
            <a:ext cx="10439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g3954a10ced6_0_119"/>
          <p:cNvSpPr txBox="1"/>
          <p:nvPr>
            <p:ph idx="1" type="body"/>
          </p:nvPr>
        </p:nvSpPr>
        <p:spPr>
          <a:xfrm>
            <a:off x="914400" y="1825625"/>
            <a:ext cx="10439400" cy="39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g3954a10ced6_0_119"/>
          <p:cNvSpPr txBox="1"/>
          <p:nvPr>
            <p:ph idx="12" type="sldNum"/>
          </p:nvPr>
        </p:nvSpPr>
        <p:spPr>
          <a:xfrm>
            <a:off x="914400" y="6356350"/>
            <a:ext cx="48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9A3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9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g3954a10ced6_0_119"/>
          <p:cNvSpPr/>
          <p:nvPr/>
        </p:nvSpPr>
        <p:spPr>
          <a:xfrm>
            <a:off x="3430966" y="6255982"/>
            <a:ext cx="6818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Philadelphia Water Department  |  Presentation Title or Section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hyperlink" Target="mailto:amy.hopf@phila.gov" TargetMode="External"/><Relationship Id="rId7" Type="http://schemas.openxmlformats.org/officeDocument/2006/relationships/hyperlink" Target="mailto:water.projects@phila.gov" TargetMode="External"/><Relationship Id="rId8" Type="http://schemas.openxmlformats.org/officeDocument/2006/relationships/hyperlink" Target="http://water.phila.gov/2046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ater.phila.gov/projects-news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"/>
          <p:cNvSpPr txBox="1"/>
          <p:nvPr>
            <p:ph type="title"/>
          </p:nvPr>
        </p:nvSpPr>
        <p:spPr>
          <a:xfrm>
            <a:off x="666850" y="909125"/>
            <a:ext cx="45798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500"/>
              <a:t>Philadelphia Water Department</a:t>
            </a:r>
            <a:endParaRPr/>
          </a:p>
        </p:txBody>
      </p:sp>
      <p:sp>
        <p:nvSpPr>
          <p:cNvPr id="289" name="Google Shape;289;p1"/>
          <p:cNvSpPr txBox="1"/>
          <p:nvPr>
            <p:ph idx="1" type="body"/>
          </p:nvPr>
        </p:nvSpPr>
        <p:spPr>
          <a:xfrm>
            <a:off x="666850" y="2356425"/>
            <a:ext cx="4177500" cy="24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b="1" lang="en-US" sz="4000"/>
              <a:t>South Street </a:t>
            </a:r>
            <a:endParaRPr b="1" sz="4000"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b="1" lang="en-US" sz="4000"/>
              <a:t>Water Main Replacement Project Update</a:t>
            </a:r>
            <a:endParaRPr sz="4000"/>
          </a:p>
        </p:txBody>
      </p:sp>
      <p:sp>
        <p:nvSpPr>
          <p:cNvPr id="290" name="Google Shape;290;p1"/>
          <p:cNvSpPr txBox="1"/>
          <p:nvPr>
            <p:ph idx="3" type="body"/>
          </p:nvPr>
        </p:nvSpPr>
        <p:spPr>
          <a:xfrm>
            <a:off x="666850" y="4781325"/>
            <a:ext cx="44022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None/>
            </a:pPr>
            <a:r>
              <a:rPr b="1" lang="en-US" sz="2400"/>
              <a:t>Wednesday, May 20, 2026 | 10AM </a:t>
            </a:r>
            <a:endParaRPr/>
          </a:p>
        </p:txBody>
      </p:sp>
      <p:sp>
        <p:nvSpPr>
          <p:cNvPr id="291" name="Google Shape;291;p1"/>
          <p:cNvSpPr/>
          <p:nvPr>
            <p:ph idx="4" type="dgm"/>
          </p:nvPr>
        </p:nvSpPr>
        <p:spPr>
          <a:xfrm>
            <a:off x="8763001" y="5460553"/>
            <a:ext cx="3422700" cy="1215600"/>
          </a:xfrm>
          <a:prstGeom prst="rect">
            <a:avLst/>
          </a:prstGeom>
          <a:solidFill>
            <a:srgbClr val="00B0F0">
              <a:alpha val="82352"/>
            </a:srgbClr>
          </a:solidFill>
          <a:ln>
            <a:noFill/>
          </a:ln>
        </p:spPr>
        <p:txBody>
          <a:bodyPr anchorCtr="0" anchor="t" bIns="45700" lIns="182875" spcFirstLastPara="1" rIns="182875" wrap="square" tIns="45700">
            <a:no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300"/>
              <a:t>South Street Headhouse District Monthly Business Meeting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white text on a black background&#10;&#10;Description automatically generated" id="292" name="Google Shape;2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0" y="5532438"/>
            <a:ext cx="2540000" cy="8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954a10ced6_0_572"/>
          <p:cNvSpPr txBox="1"/>
          <p:nvPr/>
        </p:nvSpPr>
        <p:spPr>
          <a:xfrm>
            <a:off x="8131944" y="6268744"/>
            <a:ext cx="2077500" cy="2616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OPCA Meeting 10.19.23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3954a10ced6_0_572"/>
          <p:cNvSpPr txBox="1"/>
          <p:nvPr/>
        </p:nvSpPr>
        <p:spPr>
          <a:xfrm>
            <a:off x="8131944" y="6268744"/>
            <a:ext cx="2077500" cy="2616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Penn Knox Meeting 11.7.23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954a10ced6_0_572"/>
          <p:cNvSpPr txBox="1"/>
          <p:nvPr/>
        </p:nvSpPr>
        <p:spPr>
          <a:xfrm>
            <a:off x="8136619" y="6285219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SSHD Board Meeting 10.16.24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3954a10ced6_0_572"/>
          <p:cNvSpPr txBox="1"/>
          <p:nvPr/>
        </p:nvSpPr>
        <p:spPr>
          <a:xfrm>
            <a:off x="8136619" y="6285219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info and date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3954a10ced6_0_572"/>
          <p:cNvSpPr txBox="1"/>
          <p:nvPr/>
        </p:nvSpPr>
        <p:spPr>
          <a:xfrm>
            <a:off x="8135075" y="6279000"/>
            <a:ext cx="22926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2.12.26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3954a10ced6_0_572"/>
          <p:cNvSpPr txBox="1"/>
          <p:nvPr/>
        </p:nvSpPr>
        <p:spPr>
          <a:xfrm>
            <a:off x="3785400" y="186950"/>
            <a:ext cx="576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water.phila.gov/projects</a:t>
            </a:r>
            <a:endParaRPr b="1" i="0" sz="36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g3954a10ced6_0_572" title="project-pages-19147.png"/>
          <p:cNvPicPr preferRelativeResize="0"/>
          <p:nvPr/>
        </p:nvPicPr>
        <p:blipFill rotWithShape="1">
          <a:blip r:embed="rId3">
            <a:alphaModFix/>
          </a:blip>
          <a:srcRect b="18739" l="0" r="0" t="0"/>
          <a:stretch/>
        </p:blipFill>
        <p:spPr>
          <a:xfrm>
            <a:off x="2274806" y="925850"/>
            <a:ext cx="8083593" cy="57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95b551eb1e_0_443"/>
          <p:cNvSpPr txBox="1"/>
          <p:nvPr>
            <p:ph type="title"/>
          </p:nvPr>
        </p:nvSpPr>
        <p:spPr>
          <a:xfrm>
            <a:off x="1149125" y="786925"/>
            <a:ext cx="6932400" cy="1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solidFill>
                  <a:schemeClr val="accent4"/>
                </a:solidFill>
              </a:rPr>
              <a:t>Sign up for the </a:t>
            </a:r>
            <a:r>
              <a:rPr lang="en-US" sz="3600">
                <a:solidFill>
                  <a:schemeClr val="accent4"/>
                </a:solidFill>
              </a:rPr>
              <a:t>Quarterly Construction Newsletter</a:t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377" name="Google Shape;377;g395b551eb1e_0_443"/>
          <p:cNvSpPr txBox="1"/>
          <p:nvPr>
            <p:ph idx="1" type="body"/>
          </p:nvPr>
        </p:nvSpPr>
        <p:spPr>
          <a:xfrm>
            <a:off x="1149125" y="1875950"/>
            <a:ext cx="49713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94"/>
              <a:buNone/>
            </a:pPr>
            <a:r>
              <a:rPr lang="en-US" sz="3000" u="sng"/>
              <a:t>water.phila.gov/projects-news </a:t>
            </a:r>
            <a:endParaRPr b="0"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94"/>
              <a:buFont typeface="Arial"/>
              <a:buNone/>
            </a:pPr>
            <a:r>
              <a:t/>
            </a:r>
            <a:endParaRPr b="0" sz="3000"/>
          </a:p>
        </p:txBody>
      </p:sp>
      <p:pic>
        <p:nvPicPr>
          <p:cNvPr id="378" name="Google Shape;378;g395b551eb1e_0_443" title="projects-new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200" y="2657475"/>
            <a:ext cx="4378799" cy="40812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9" name="Google Shape;379;g395b551eb1e_0_443" title="DC Zips 1.png"/>
          <p:cNvPicPr preferRelativeResize="0"/>
          <p:nvPr/>
        </p:nvPicPr>
        <p:blipFill rotWithShape="1">
          <a:blip r:embed="rId4">
            <a:alphaModFix/>
          </a:blip>
          <a:srcRect b="0" l="1969" r="1979" t="0"/>
          <a:stretch/>
        </p:blipFill>
        <p:spPr>
          <a:xfrm>
            <a:off x="7327125" y="391100"/>
            <a:ext cx="3468825" cy="530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395b551eb1e_0_443"/>
          <p:cNvSpPr txBox="1"/>
          <p:nvPr/>
        </p:nvSpPr>
        <p:spPr>
          <a:xfrm>
            <a:off x="8136625" y="6268425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SSHD 5.20.26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3954a10ced6_0_593"/>
          <p:cNvPicPr preferRelativeResize="0"/>
          <p:nvPr/>
        </p:nvPicPr>
        <p:blipFill rotWithShape="1">
          <a:blip r:embed="rId3">
            <a:alphaModFix/>
          </a:blip>
          <a:srcRect b="11118" l="6907" r="1122" t="15103"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3954a10ced6_0_593"/>
          <p:cNvSpPr/>
          <p:nvPr/>
        </p:nvSpPr>
        <p:spPr>
          <a:xfrm>
            <a:off x="594929" y="-272"/>
            <a:ext cx="4789800" cy="6858000"/>
          </a:xfrm>
          <a:prstGeom prst="rect">
            <a:avLst/>
          </a:prstGeom>
          <a:solidFill>
            <a:srgbClr val="152A4C">
              <a:alpha val="85490"/>
            </a:srgbClr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388" name="Google Shape;388;g3954a10ced6_0_5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579" y="5385707"/>
            <a:ext cx="2502453" cy="104159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3954a10ced6_0_593"/>
          <p:cNvSpPr txBox="1"/>
          <p:nvPr/>
        </p:nvSpPr>
        <p:spPr>
          <a:xfrm>
            <a:off x="713950" y="738175"/>
            <a:ext cx="35310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 lnSpcReduction="10000"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Calibri"/>
              <a:buNone/>
            </a:pPr>
            <a:r>
              <a:rPr b="1" i="0" lang="en-US" sz="42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42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Calibri"/>
              <a:buNone/>
            </a:pPr>
            <a:r>
              <a:t/>
            </a:r>
            <a:endParaRPr b="1" i="0" sz="42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g3954a10ced6_0_5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2500" y="302870"/>
            <a:ext cx="1938851" cy="14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3954a10ced6_0_593"/>
          <p:cNvSpPr txBox="1"/>
          <p:nvPr/>
        </p:nvSpPr>
        <p:spPr>
          <a:xfrm>
            <a:off x="713925" y="1489850"/>
            <a:ext cx="43845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 fontScale="6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370966"/>
              <a:buFont typeface="Calibri"/>
              <a:buNone/>
            </a:pPr>
            <a:r>
              <a:t/>
            </a:r>
            <a:endParaRPr b="0" i="0" sz="12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8704"/>
              <a:buFont typeface="Calibri"/>
              <a:buNone/>
            </a:pPr>
            <a:r>
              <a:rPr b="1" i="1" lang="en-US" sz="49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Questions &amp; Help:</a:t>
            </a:r>
            <a:endParaRPr b="1" i="1" sz="494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8704"/>
              <a:buFont typeface="Calibri"/>
              <a:buNone/>
            </a:pPr>
            <a:r>
              <a:rPr b="1" lang="en-US" sz="4940" u="sng" cap="none" strike="noStrike">
                <a:solidFill>
                  <a:srgbClr val="B1D9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amy.hopf@phila.gov</a:t>
            </a:r>
            <a:endParaRPr b="1" sz="4940" u="none" cap="none" strike="noStrike">
              <a:solidFill>
                <a:srgbClr val="B1D9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8704"/>
              <a:buFont typeface="Calibri"/>
              <a:buNone/>
            </a:pPr>
            <a:r>
              <a:rPr b="1" lang="en-US" sz="4940" u="sng">
                <a:solidFill>
                  <a:srgbClr val="B1D9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Water.Projects@phila.gov</a:t>
            </a:r>
            <a:endParaRPr b="1" sz="4940" u="none" cap="none" strike="noStrike">
              <a:solidFill>
                <a:srgbClr val="B1D9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6862"/>
              <a:buFont typeface="Calibri"/>
              <a:buNone/>
            </a:pPr>
            <a:r>
              <a:t/>
            </a:r>
            <a:endParaRPr b="1" i="0" sz="51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6862"/>
              <a:buFont typeface="Calibri"/>
              <a:buNone/>
            </a:pPr>
            <a:r>
              <a:rPr b="1" i="1" lang="en-US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Pag</a:t>
            </a:r>
            <a:r>
              <a:rPr b="1" i="1" lang="en-US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1" lang="en-US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1" sz="5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6862"/>
              <a:buFont typeface="Calibri"/>
              <a:buNone/>
            </a:pPr>
            <a:r>
              <a:rPr b="1" i="0" lang="en-US" sz="5100" u="sng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water.phila.go</a:t>
            </a:r>
            <a:r>
              <a:rPr b="1" i="0" lang="en-US" sz="5100" u="sng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v/south-st</a:t>
            </a:r>
            <a:endParaRPr b="1" i="0" sz="5100" u="sng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t/>
            </a:r>
            <a:endParaRPr b="1" i="0" sz="2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95b551eb1e_0_336"/>
          <p:cNvSpPr txBox="1"/>
          <p:nvPr>
            <p:ph type="title"/>
          </p:nvPr>
        </p:nvSpPr>
        <p:spPr>
          <a:xfrm>
            <a:off x="3359825" y="355100"/>
            <a:ext cx="46338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800">
                <a:solidFill>
                  <a:srgbClr val="FFC000"/>
                </a:solidFill>
              </a:rPr>
              <a:t>Completed  </a:t>
            </a:r>
            <a:endParaRPr sz="4200">
              <a:solidFill>
                <a:srgbClr val="FFC000"/>
              </a:solidFill>
            </a:endParaRPr>
          </a:p>
        </p:txBody>
      </p:sp>
      <p:pic>
        <p:nvPicPr>
          <p:cNvPr id="397" name="Google Shape;397;g395b551eb1e_0_336" title="Post_Construction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850" y="1654350"/>
            <a:ext cx="6579948" cy="49349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8" name="Google Shape;398;g395b551eb1e_0_336" title="Completed_Street_Carlisle_St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125" y="1283800"/>
            <a:ext cx="3853651" cy="51382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"/>
          <p:cNvSpPr txBox="1"/>
          <p:nvPr>
            <p:ph type="title"/>
          </p:nvPr>
        </p:nvSpPr>
        <p:spPr>
          <a:xfrm>
            <a:off x="803789" y="819867"/>
            <a:ext cx="36558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C000"/>
                </a:solidFill>
              </a:rPr>
              <a:t>Agenda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98" name="Google Shape;298;p2"/>
          <p:cNvSpPr txBox="1"/>
          <p:nvPr>
            <p:ph idx="1" type="body"/>
          </p:nvPr>
        </p:nvSpPr>
        <p:spPr>
          <a:xfrm>
            <a:off x="910250" y="1820525"/>
            <a:ext cx="3885600" cy="4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What:</a:t>
            </a:r>
            <a:r>
              <a:rPr b="0" lang="en-US" sz="2400"/>
              <a:t> Project Overview</a:t>
            </a:r>
            <a:endParaRPr b="0"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Why</a:t>
            </a:r>
            <a:r>
              <a:rPr b="0" lang="en-US" sz="2400"/>
              <a:t> does PWD do this work?</a:t>
            </a:r>
            <a:endParaRPr b="0"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When/Where: </a:t>
            </a:r>
            <a:r>
              <a:rPr b="0" lang="en-US" sz="2400"/>
              <a:t>What does construction look like? </a:t>
            </a:r>
            <a:endParaRPr b="0"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Who: </a:t>
            </a:r>
            <a:r>
              <a:rPr b="0" lang="en-US" sz="2400"/>
              <a:t>To Contact</a:t>
            </a:r>
            <a:endParaRPr b="0" sz="24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0" lang="en-US" sz="2400"/>
              <a:t>Resources &amp; Questions</a:t>
            </a:r>
            <a:endParaRPr b="0" sz="2400"/>
          </a:p>
        </p:txBody>
      </p:sp>
      <p:pic>
        <p:nvPicPr>
          <p:cNvPr descr="A construction worker carrying a large pipe" id="299" name="Google Shape;2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5600" y="1361650"/>
            <a:ext cx="5935450" cy="395697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2"/>
          <p:cNvSpPr txBox="1"/>
          <p:nvPr/>
        </p:nvSpPr>
        <p:spPr>
          <a:xfrm>
            <a:off x="8136625" y="6268425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SSHD 5.20.26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954a10ced6_0_109"/>
          <p:cNvSpPr txBox="1"/>
          <p:nvPr>
            <p:ph type="title"/>
          </p:nvPr>
        </p:nvSpPr>
        <p:spPr>
          <a:xfrm>
            <a:off x="3293550" y="395050"/>
            <a:ext cx="64014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200">
                <a:solidFill>
                  <a:schemeClr val="accent4"/>
                </a:solidFill>
              </a:rPr>
              <a:t>Projects in Your Area</a:t>
            </a:r>
            <a:endParaRPr sz="42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3600">
              <a:solidFill>
                <a:schemeClr val="accent4"/>
              </a:solidFill>
            </a:endParaRPr>
          </a:p>
        </p:txBody>
      </p:sp>
      <p:sp>
        <p:nvSpPr>
          <p:cNvPr id="306" name="Google Shape;306;g3954a10ced6_0_109"/>
          <p:cNvSpPr txBox="1"/>
          <p:nvPr>
            <p:ph idx="1" type="body"/>
          </p:nvPr>
        </p:nvSpPr>
        <p:spPr>
          <a:xfrm>
            <a:off x="788650" y="1546000"/>
            <a:ext cx="4037700" cy="3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94"/>
              <a:buNone/>
            </a:pPr>
            <a:r>
              <a:rPr lang="en-US"/>
              <a:t>PWD Project #20661 South Street </a:t>
            </a:r>
            <a:endParaRPr b="0"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0" lang="en-US" sz="2400"/>
              <a:t>Water main replacements and lead service line replacements</a:t>
            </a:r>
            <a:endParaRPr b="0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n-US" sz="2400"/>
              <a:t>water.phila.gov/south-st </a:t>
            </a:r>
            <a:endParaRPr b="0"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 u="sng"/>
          </a:p>
        </p:txBody>
      </p:sp>
      <p:pic>
        <p:nvPicPr>
          <p:cNvPr id="307" name="Google Shape;307;g3954a10ced6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550" y="1464850"/>
            <a:ext cx="6587725" cy="509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954a10ced6_0_218"/>
          <p:cNvSpPr txBox="1"/>
          <p:nvPr>
            <p:ph type="title"/>
          </p:nvPr>
        </p:nvSpPr>
        <p:spPr>
          <a:xfrm>
            <a:off x="781524" y="863075"/>
            <a:ext cx="8071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200">
                <a:solidFill>
                  <a:srgbClr val="FFC000"/>
                </a:solidFill>
              </a:rPr>
              <a:t>Why does PWD do this work?</a:t>
            </a:r>
            <a:endParaRPr sz="4200">
              <a:solidFill>
                <a:srgbClr val="FFC000"/>
              </a:solidFill>
            </a:endParaRPr>
          </a:p>
        </p:txBody>
      </p:sp>
      <p:sp>
        <p:nvSpPr>
          <p:cNvPr id="313" name="Google Shape;313;g3954a10ced6_0_218"/>
          <p:cNvSpPr txBox="1"/>
          <p:nvPr/>
        </p:nvSpPr>
        <p:spPr>
          <a:xfrm>
            <a:off x="688225" y="2146050"/>
            <a:ext cx="7329000" cy="30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2800" u="none" cap="none" strike="noStrike">
                <a:solidFill>
                  <a:srgbClr val="B1D9FF"/>
                </a:solidFill>
                <a:latin typeface="Calibri"/>
                <a:ea typeface="Calibri"/>
                <a:cs typeface="Calibri"/>
                <a:sym typeface="Calibri"/>
              </a:rPr>
              <a:t>PWD plans </a:t>
            </a:r>
            <a:r>
              <a:rPr b="1" lang="en-US" sz="2800">
                <a:solidFill>
                  <a:srgbClr val="B1D9FF"/>
                </a:solidFill>
                <a:latin typeface="Calibri"/>
                <a:ea typeface="Calibri"/>
                <a:cs typeface="Calibri"/>
                <a:sym typeface="Calibri"/>
              </a:rPr>
              <a:t>and implements </a:t>
            </a:r>
            <a:r>
              <a:rPr b="1" i="0" lang="en-US" sz="2800" u="none" cap="none" strike="noStrike">
                <a:solidFill>
                  <a:srgbClr val="B1D9FF"/>
                </a:solidFill>
                <a:latin typeface="Calibri"/>
                <a:ea typeface="Calibri"/>
                <a:cs typeface="Calibri"/>
                <a:sym typeface="Calibri"/>
              </a:rPr>
              <a:t>Capital Projects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upgrade infrastructure for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core areas of service</a:t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Drinking Water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b="0" i="0" lang="en-US" sz="2400" u="none" cap="none" strike="noStrike">
                <a:solidFill>
                  <a:srgbClr val="B1D9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New Water Mains &amp;                   Lead Service Lines</a:t>
            </a:r>
            <a:endParaRPr b="1" i="0" sz="24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Char char="●"/>
            </a:pPr>
            <a:r>
              <a:rPr i="0" lang="en-US" sz="24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Wastewater → New Sewers </a:t>
            </a:r>
            <a:endParaRPr i="0" sz="24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Char char="●"/>
            </a:pPr>
            <a:r>
              <a:rPr i="0" lang="en-US" sz="24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Stormwater → Green Stormwater Infrastructure (GSI)</a:t>
            </a:r>
            <a:endParaRPr i="0" sz="24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BFFD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rgbClr val="EBFF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3954a10ced6_0_218"/>
          <p:cNvPicPr preferRelativeResize="0"/>
          <p:nvPr/>
        </p:nvPicPr>
        <p:blipFill rotWithShape="1">
          <a:blip r:embed="rId3">
            <a:alphaModFix/>
          </a:blip>
          <a:srcRect b="6514" l="9150" r="14984" t="8445"/>
          <a:stretch/>
        </p:blipFill>
        <p:spPr>
          <a:xfrm>
            <a:off x="8017175" y="1740275"/>
            <a:ext cx="3951699" cy="3426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954a10ced6_0_218"/>
          <p:cNvSpPr txBox="1"/>
          <p:nvPr/>
        </p:nvSpPr>
        <p:spPr>
          <a:xfrm>
            <a:off x="8136625" y="6268425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SSHD 5.20.26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95b551eb1e_0_0"/>
          <p:cNvSpPr txBox="1"/>
          <p:nvPr>
            <p:ph type="title"/>
          </p:nvPr>
        </p:nvSpPr>
        <p:spPr>
          <a:xfrm>
            <a:off x="3232900" y="357250"/>
            <a:ext cx="5589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solidFill>
                  <a:srgbClr val="FFC000"/>
                </a:solidFill>
              </a:rPr>
              <a:t>Water Main </a:t>
            </a:r>
            <a:r>
              <a:rPr b="0" lang="en-US" sz="3600">
                <a:solidFill>
                  <a:srgbClr val="FFC000"/>
                </a:solidFill>
              </a:rPr>
              <a:t>Replacement</a:t>
            </a:r>
            <a:endParaRPr b="0" sz="3600">
              <a:solidFill>
                <a:srgbClr val="FFC000"/>
              </a:solidFill>
            </a:endParaRPr>
          </a:p>
        </p:txBody>
      </p:sp>
      <p:sp>
        <p:nvSpPr>
          <p:cNvPr id="321" name="Google Shape;321;g395b551eb1e_0_0"/>
          <p:cNvSpPr txBox="1"/>
          <p:nvPr/>
        </p:nvSpPr>
        <p:spPr>
          <a:xfrm>
            <a:off x="959650" y="2047400"/>
            <a:ext cx="4966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Aging water mains are replaced to increase drinking water service reliability </a:t>
            </a:r>
            <a:b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number of emergency breaks and leaks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395b551eb1e_0_0" title="53347866702_bdd40053e5_c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525" y="1585950"/>
            <a:ext cx="5525674" cy="3686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g395b551eb1e_0_0"/>
          <p:cNvSpPr txBox="1"/>
          <p:nvPr/>
        </p:nvSpPr>
        <p:spPr>
          <a:xfrm>
            <a:off x="8136625" y="6268425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SSHD 5.20.26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95b551eb1e_0_8"/>
          <p:cNvSpPr txBox="1"/>
          <p:nvPr>
            <p:ph type="title"/>
          </p:nvPr>
        </p:nvSpPr>
        <p:spPr>
          <a:xfrm>
            <a:off x="3257075" y="318550"/>
            <a:ext cx="67185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solidFill>
                  <a:srgbClr val="FFC000"/>
                </a:solidFill>
              </a:rPr>
              <a:t>Lead Service Line </a:t>
            </a:r>
            <a:r>
              <a:rPr b="0" lang="en-US" sz="3600">
                <a:solidFill>
                  <a:srgbClr val="FFC000"/>
                </a:solidFill>
              </a:rPr>
              <a:t>Replacement</a:t>
            </a:r>
            <a:endParaRPr b="0" sz="3600">
              <a:solidFill>
                <a:srgbClr val="FFC000"/>
              </a:solidFill>
            </a:endParaRPr>
          </a:p>
        </p:txBody>
      </p:sp>
      <p:sp>
        <p:nvSpPr>
          <p:cNvPr id="329" name="Google Shape;329;g395b551eb1e_0_8"/>
          <p:cNvSpPr txBox="1"/>
          <p:nvPr/>
        </p:nvSpPr>
        <p:spPr>
          <a:xfrm>
            <a:off x="914050" y="1303250"/>
            <a:ext cx="49233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PWD water mains connect to </a:t>
            </a: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service lines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work, we will replace any </a:t>
            </a: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or galvanized metal service lines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connected to new main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service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Owned by the property owner: we need homeowners’ approval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395b551eb1e_0_8"/>
          <p:cNvSpPr txBox="1"/>
          <p:nvPr/>
        </p:nvSpPr>
        <p:spPr>
          <a:xfrm>
            <a:off x="8136619" y="6285219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g395b551eb1e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6075" y="4526625"/>
            <a:ext cx="5650950" cy="2230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2" name="Google Shape;332;g395b551eb1e_0_8" title="IMG_9561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6738" y="1172625"/>
            <a:ext cx="4309632" cy="32322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95b551eb1e_0_122"/>
          <p:cNvSpPr txBox="1"/>
          <p:nvPr>
            <p:ph type="title"/>
          </p:nvPr>
        </p:nvSpPr>
        <p:spPr>
          <a:xfrm>
            <a:off x="1114750" y="845775"/>
            <a:ext cx="8310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200">
                <a:solidFill>
                  <a:srgbClr val="FFC000"/>
                </a:solidFill>
              </a:rPr>
              <a:t>Work Starts in Late Summer 2026</a:t>
            </a:r>
            <a:endParaRPr sz="4200">
              <a:solidFill>
                <a:srgbClr val="FFC000"/>
              </a:solidFill>
            </a:endParaRPr>
          </a:p>
        </p:txBody>
      </p:sp>
      <p:sp>
        <p:nvSpPr>
          <p:cNvPr id="338" name="Google Shape;338;g395b551eb1e_0_122"/>
          <p:cNvSpPr txBox="1"/>
          <p:nvPr/>
        </p:nvSpPr>
        <p:spPr>
          <a:xfrm>
            <a:off x="1057950" y="2168838"/>
            <a:ext cx="5540400" cy="3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Contractor will provide monthly schedule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is done 1 block at a time, ~4-6 weeks per block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 work through Fall 2027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shutoffs for service line and pipe connections (tie-ins):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Planned and</a:t>
            </a: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given advance notice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g395b551eb1e_0_122" title="Active_Construction_#1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775" y="1929749"/>
            <a:ext cx="4635602" cy="3476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0" name="Google Shape;340;g395b551eb1e_0_122"/>
          <p:cNvSpPr txBox="1"/>
          <p:nvPr/>
        </p:nvSpPr>
        <p:spPr>
          <a:xfrm>
            <a:off x="8136625" y="6268425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SSHD 5.20.26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95b551eb1e_0_228"/>
          <p:cNvSpPr txBox="1"/>
          <p:nvPr>
            <p:ph type="title"/>
          </p:nvPr>
        </p:nvSpPr>
        <p:spPr>
          <a:xfrm>
            <a:off x="831600" y="793225"/>
            <a:ext cx="41817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solidFill>
                  <a:srgbClr val="FFFF00"/>
                </a:solidFill>
              </a:rPr>
              <a:t>What we know now: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346" name="Google Shape;346;g395b551eb1e_0_228"/>
          <p:cNvSpPr txBox="1"/>
          <p:nvPr/>
        </p:nvSpPr>
        <p:spPr>
          <a:xfrm>
            <a:off x="750825" y="1596000"/>
            <a:ext cx="51333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largely within street; some sidewalks affected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Contractor will work with businesses to avoid shut offs during open hours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 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parking and street closures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trucks and equipment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utilities coordination underway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395b551eb1e_0_228"/>
          <p:cNvSpPr txBox="1"/>
          <p:nvPr/>
        </p:nvSpPr>
        <p:spPr>
          <a:xfrm>
            <a:off x="8136625" y="6268425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SSHD 5.20.26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395b551eb1e_0_228"/>
          <p:cNvSpPr txBox="1"/>
          <p:nvPr>
            <p:ph type="title"/>
          </p:nvPr>
        </p:nvSpPr>
        <p:spPr>
          <a:xfrm>
            <a:off x="6666300" y="793225"/>
            <a:ext cx="48537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>
                <a:solidFill>
                  <a:srgbClr val="FAAA18"/>
                </a:solidFill>
              </a:rPr>
              <a:t>What we will learn later:</a:t>
            </a:r>
            <a:endParaRPr sz="3600">
              <a:solidFill>
                <a:srgbClr val="FAAA18"/>
              </a:solidFill>
            </a:endParaRPr>
          </a:p>
        </p:txBody>
      </p:sp>
      <p:sp>
        <p:nvSpPr>
          <p:cNvPr id="349" name="Google Shape;349;g395b551eb1e_0_228"/>
          <p:cNvSpPr txBox="1"/>
          <p:nvPr/>
        </p:nvSpPr>
        <p:spPr>
          <a:xfrm>
            <a:off x="6666300" y="1666000"/>
            <a:ext cx="45054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by block schedule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Specifics of water loss timing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streets require full closure or just lane closure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09e0f0245b_0_4"/>
          <p:cNvSpPr txBox="1"/>
          <p:nvPr/>
        </p:nvSpPr>
        <p:spPr>
          <a:xfrm>
            <a:off x="8131944" y="6268744"/>
            <a:ext cx="2077500" cy="2616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OPCA Meeting 10.19.23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09e0f0245b_0_4"/>
          <p:cNvSpPr txBox="1"/>
          <p:nvPr/>
        </p:nvSpPr>
        <p:spPr>
          <a:xfrm>
            <a:off x="8131944" y="6268744"/>
            <a:ext cx="2077500" cy="2616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Penn Knox Meeting 11.7.23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309e0f0245b_0_4"/>
          <p:cNvSpPr txBox="1"/>
          <p:nvPr/>
        </p:nvSpPr>
        <p:spPr>
          <a:xfrm>
            <a:off x="8136619" y="6285219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SSHD Board Meeting 10.16.24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309e0f0245b_0_4"/>
          <p:cNvSpPr txBox="1"/>
          <p:nvPr>
            <p:ph idx="1" type="body"/>
          </p:nvPr>
        </p:nvSpPr>
        <p:spPr>
          <a:xfrm>
            <a:off x="886350" y="736025"/>
            <a:ext cx="6077400" cy="48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94"/>
              <a:buNone/>
            </a:pPr>
            <a:r>
              <a:rPr lang="en-US">
                <a:highlight>
                  <a:srgbClr val="FF9200"/>
                </a:highlight>
              </a:rPr>
              <a:t>Contact the </a:t>
            </a:r>
            <a:r>
              <a:rPr lang="en-US">
                <a:highlight>
                  <a:srgbClr val="FF9200"/>
                </a:highlight>
              </a:rPr>
              <a:t>PWD Inspector</a:t>
            </a:r>
            <a:r>
              <a:rPr lang="en-US">
                <a:highlight>
                  <a:srgbClr val="FF9200"/>
                </a:highlight>
              </a:rPr>
              <a:t> or Project Manager for on-site help</a:t>
            </a:r>
            <a:endParaRPr>
              <a:highlight>
                <a:srgbClr val="FF92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94"/>
              <a:buFont typeface="Arial"/>
              <a:buNone/>
            </a:pPr>
            <a:r>
              <a:t/>
            </a:r>
            <a:endParaRPr>
              <a:solidFill>
                <a:srgbClr val="FF92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B1D9FF"/>
                </a:solidFill>
              </a:rPr>
              <a:t>How to Find This Info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Letters</a:t>
            </a:r>
            <a:r>
              <a:rPr b="0" lang="en-US" sz="2400"/>
              <a:t> - check your mail!</a:t>
            </a:r>
            <a:endParaRPr b="0"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PWD Project Pages </a:t>
            </a:r>
            <a:r>
              <a:rPr b="0" lang="en-US" sz="2400"/>
              <a:t>- </a:t>
            </a:r>
            <a:r>
              <a:rPr b="0" lang="en-US" sz="2400"/>
              <a:t>maps and contact info</a:t>
            </a:r>
            <a:endParaRPr b="0"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19147-based</a:t>
            </a:r>
            <a:r>
              <a:rPr lang="en-US" sz="2400"/>
              <a:t> </a:t>
            </a:r>
            <a:r>
              <a:rPr lang="en-US" sz="2400"/>
              <a:t>project emails: </a:t>
            </a:r>
            <a:r>
              <a:rPr b="0" lang="en-US" sz="2400" u="sng">
                <a:solidFill>
                  <a:srgbClr val="B1D9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water.phila.gov/projects-news</a:t>
            </a:r>
            <a:r>
              <a:rPr b="0" lang="en-US" sz="2400"/>
              <a:t> </a:t>
            </a:r>
            <a:endParaRPr b="0"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i="1" lang="en-US" sz="2400"/>
              <a:t>water.projects@phila.gov</a:t>
            </a:r>
            <a:endParaRPr b="0" sz="2400"/>
          </a:p>
        </p:txBody>
      </p:sp>
      <p:sp>
        <p:nvSpPr>
          <p:cNvPr id="358" name="Google Shape;358;g309e0f0245b_0_4"/>
          <p:cNvSpPr txBox="1"/>
          <p:nvPr/>
        </p:nvSpPr>
        <p:spPr>
          <a:xfrm>
            <a:off x="8136625" y="6268425"/>
            <a:ext cx="2077500" cy="244800"/>
          </a:xfrm>
          <a:prstGeom prst="rect">
            <a:avLst/>
          </a:prstGeom>
          <a:solidFill>
            <a:srgbClr val="152A4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SSHD 5.20.26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g309e0f0245b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775" y="1064950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309e0f0245b_0_4"/>
          <p:cNvSpPr txBox="1"/>
          <p:nvPr/>
        </p:nvSpPr>
        <p:spPr>
          <a:xfrm>
            <a:off x="7577875" y="3503350"/>
            <a:ext cx="2542200" cy="23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rPr>
              <a:t>John Cahill</a:t>
            </a:r>
            <a:br>
              <a:rPr b="1" lang="en-US" sz="22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PWD Project Manager for #20661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rPr>
              <a:t>JPC Group</a:t>
            </a:r>
            <a:br>
              <a:rPr b="1" lang="en-US" sz="2200">
                <a:solidFill>
                  <a:srgbClr val="FF92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Hired Contractor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WD Dark Version">
  <a:themeElements>
    <a:clrScheme name="NEW BG">
      <a:dk1>
        <a:srgbClr val="FFFFFF"/>
      </a:dk1>
      <a:lt1>
        <a:srgbClr val="FFFFFF"/>
      </a:lt1>
      <a:dk2>
        <a:srgbClr val="222A35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WD Light Version">
  <a:themeElements>
    <a:clrScheme name="PWD Colors">
      <a:dk1>
        <a:srgbClr val="FFFFFF"/>
      </a:dk1>
      <a:lt1>
        <a:srgbClr val="FFFFFF"/>
      </a:lt1>
      <a:dk2>
        <a:srgbClr val="44546A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WD Dark Version">
  <a:themeElements>
    <a:clrScheme name="NEW BG">
      <a:dk1>
        <a:srgbClr val="FFFFFF"/>
      </a:dk1>
      <a:lt1>
        <a:srgbClr val="FFFFFF"/>
      </a:lt1>
      <a:dk2>
        <a:srgbClr val="222A35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2023-10-12T13:22:31Z</dcterms:created>
  <dc:creator>Amy Hopf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0x01010052257B582328A04AA042AF2B22F308E6</vt:lpwstr>
  </property>
</Properties>
</file>